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4"/>
  </p:notesMasterIdLst>
  <p:sldIdLst>
    <p:sldId id="256" r:id="rId2"/>
    <p:sldId id="257" r:id="rId3"/>
  </p:sldIdLst>
  <p:sldSz cx="7559675" cy="10691813"/>
  <p:notesSz cx="6807200" cy="99393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390" userDrawn="1">
          <p15:clr>
            <a:srgbClr val="A4A3A4"/>
          </p15:clr>
        </p15:guide>
        <p15:guide id="2" pos="235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DF0"/>
    <a:srgbClr val="FFF3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93" autoAdjust="0"/>
    <p:restoredTop sz="94660"/>
  </p:normalViewPr>
  <p:slideViewPr>
    <p:cSldViewPr snapToGrid="0" showGuides="1">
      <p:cViewPr>
        <p:scale>
          <a:sx n="84" d="100"/>
          <a:sy n="84" d="100"/>
        </p:scale>
        <p:origin x="1314" y="-1260"/>
      </p:cViewPr>
      <p:guideLst>
        <p:guide orient="horz" pos="3390"/>
        <p:guide pos="235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360000" cy="360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4" y="2"/>
            <a:ext cx="2949575" cy="498475"/>
          </a:xfrm>
          <a:prstGeom prst="rect">
            <a:avLst/>
          </a:prstGeom>
        </p:spPr>
        <p:txBody>
          <a:bodyPr vert="horz" lIns="91420" tIns="45710" rIns="91420" bIns="4571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6040" y="2"/>
            <a:ext cx="2949575" cy="498475"/>
          </a:xfrm>
          <a:prstGeom prst="rect">
            <a:avLst/>
          </a:prstGeom>
        </p:spPr>
        <p:txBody>
          <a:bodyPr vert="horz" lIns="91420" tIns="45710" rIns="91420" bIns="45710" rtlCol="0"/>
          <a:lstStyle>
            <a:lvl1pPr algn="r">
              <a:defRPr sz="1200"/>
            </a:lvl1pPr>
          </a:lstStyle>
          <a:p>
            <a:fld id="{4D3DB9B2-3605-4D49-B934-9265EF47BA58}" type="datetimeFigureOut">
              <a:rPr kumimoji="1" lang="ja-JP" altLang="en-US" smtClean="0"/>
              <a:t>2023/8/31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2217738" y="1243013"/>
            <a:ext cx="2371725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20" tIns="45710" rIns="91420" bIns="4571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1040" y="4783140"/>
            <a:ext cx="5445125" cy="3913187"/>
          </a:xfrm>
          <a:prstGeom prst="rect">
            <a:avLst/>
          </a:prstGeom>
        </p:spPr>
        <p:txBody>
          <a:bodyPr vert="horz" lIns="91420" tIns="45710" rIns="91420" bIns="4571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4" y="9440868"/>
            <a:ext cx="2949575" cy="498475"/>
          </a:xfrm>
          <a:prstGeom prst="rect">
            <a:avLst/>
          </a:prstGeom>
        </p:spPr>
        <p:txBody>
          <a:bodyPr vert="horz" lIns="91420" tIns="45710" rIns="91420" bIns="4571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6040" y="9440868"/>
            <a:ext cx="2949575" cy="498475"/>
          </a:xfrm>
          <a:prstGeom prst="rect">
            <a:avLst/>
          </a:prstGeom>
        </p:spPr>
        <p:txBody>
          <a:bodyPr vert="horz" lIns="91420" tIns="45710" rIns="91420" bIns="45710" rtlCol="0" anchor="b"/>
          <a:lstStyle>
            <a:lvl1pPr algn="r">
              <a:defRPr sz="1200"/>
            </a:lvl1pPr>
          </a:lstStyle>
          <a:p>
            <a:fld id="{AF720F28-6870-476F-B8DD-697EA1B7A12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725480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95507" rtl="0" eaLnBrk="1" latinLnBrk="0" hangingPunct="1">
      <a:defRPr kumimoji="1" sz="1306" kern="1200">
        <a:solidFill>
          <a:schemeClr val="tx1"/>
        </a:solidFill>
        <a:latin typeface="+mn-lt"/>
        <a:ea typeface="+mn-ea"/>
        <a:cs typeface="+mn-cs"/>
      </a:defRPr>
    </a:lvl1pPr>
    <a:lvl2pPr marL="497754" algn="l" defTabSz="995507" rtl="0" eaLnBrk="1" latinLnBrk="0" hangingPunct="1">
      <a:defRPr kumimoji="1" sz="1306" kern="1200">
        <a:solidFill>
          <a:schemeClr val="tx1"/>
        </a:solidFill>
        <a:latin typeface="+mn-lt"/>
        <a:ea typeface="+mn-ea"/>
        <a:cs typeface="+mn-cs"/>
      </a:defRPr>
    </a:lvl2pPr>
    <a:lvl3pPr marL="995507" algn="l" defTabSz="995507" rtl="0" eaLnBrk="1" latinLnBrk="0" hangingPunct="1">
      <a:defRPr kumimoji="1" sz="1306" kern="1200">
        <a:solidFill>
          <a:schemeClr val="tx1"/>
        </a:solidFill>
        <a:latin typeface="+mn-lt"/>
        <a:ea typeface="+mn-ea"/>
        <a:cs typeface="+mn-cs"/>
      </a:defRPr>
    </a:lvl3pPr>
    <a:lvl4pPr marL="1493261" algn="l" defTabSz="995507" rtl="0" eaLnBrk="1" latinLnBrk="0" hangingPunct="1">
      <a:defRPr kumimoji="1" sz="1306" kern="1200">
        <a:solidFill>
          <a:schemeClr val="tx1"/>
        </a:solidFill>
        <a:latin typeface="+mn-lt"/>
        <a:ea typeface="+mn-ea"/>
        <a:cs typeface="+mn-cs"/>
      </a:defRPr>
    </a:lvl4pPr>
    <a:lvl5pPr marL="1991015" algn="l" defTabSz="995507" rtl="0" eaLnBrk="1" latinLnBrk="0" hangingPunct="1">
      <a:defRPr kumimoji="1" sz="1306" kern="1200">
        <a:solidFill>
          <a:schemeClr val="tx1"/>
        </a:solidFill>
        <a:latin typeface="+mn-lt"/>
        <a:ea typeface="+mn-ea"/>
        <a:cs typeface="+mn-cs"/>
      </a:defRPr>
    </a:lvl5pPr>
    <a:lvl6pPr marL="2488768" algn="l" defTabSz="995507" rtl="0" eaLnBrk="1" latinLnBrk="0" hangingPunct="1">
      <a:defRPr kumimoji="1" sz="1306" kern="1200">
        <a:solidFill>
          <a:schemeClr val="tx1"/>
        </a:solidFill>
        <a:latin typeface="+mn-lt"/>
        <a:ea typeface="+mn-ea"/>
        <a:cs typeface="+mn-cs"/>
      </a:defRPr>
    </a:lvl6pPr>
    <a:lvl7pPr marL="2986522" algn="l" defTabSz="995507" rtl="0" eaLnBrk="1" latinLnBrk="0" hangingPunct="1">
      <a:defRPr kumimoji="1" sz="1306" kern="1200">
        <a:solidFill>
          <a:schemeClr val="tx1"/>
        </a:solidFill>
        <a:latin typeface="+mn-lt"/>
        <a:ea typeface="+mn-ea"/>
        <a:cs typeface="+mn-cs"/>
      </a:defRPr>
    </a:lvl7pPr>
    <a:lvl8pPr marL="3484275" algn="l" defTabSz="995507" rtl="0" eaLnBrk="1" latinLnBrk="0" hangingPunct="1">
      <a:defRPr kumimoji="1" sz="1306" kern="1200">
        <a:solidFill>
          <a:schemeClr val="tx1"/>
        </a:solidFill>
        <a:latin typeface="+mn-lt"/>
        <a:ea typeface="+mn-ea"/>
        <a:cs typeface="+mn-cs"/>
      </a:defRPr>
    </a:lvl8pPr>
    <a:lvl9pPr marL="3982029" algn="l" defTabSz="995507" rtl="0" eaLnBrk="1" latinLnBrk="0" hangingPunct="1">
      <a:defRPr kumimoji="1" sz="1306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66976" y="1749795"/>
            <a:ext cx="6425724" cy="3722335"/>
          </a:xfrm>
        </p:spPr>
        <p:txBody>
          <a:bodyPr anchor="b"/>
          <a:lstStyle>
            <a:lvl1pPr algn="ctr">
              <a:defRPr sz="496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44960" y="5615678"/>
            <a:ext cx="5669756" cy="2581379"/>
          </a:xfrm>
        </p:spPr>
        <p:txBody>
          <a:bodyPr/>
          <a:lstStyle>
            <a:lvl1pPr marL="0" indent="0" algn="ctr">
              <a:buNone/>
              <a:defRPr sz="1984"/>
            </a:lvl1pPr>
            <a:lvl2pPr marL="377967" indent="0" algn="ctr">
              <a:buNone/>
              <a:defRPr sz="1653"/>
            </a:lvl2pPr>
            <a:lvl3pPr marL="755934" indent="0" algn="ctr">
              <a:buNone/>
              <a:defRPr sz="1488"/>
            </a:lvl3pPr>
            <a:lvl4pPr marL="1133902" indent="0" algn="ctr">
              <a:buNone/>
              <a:defRPr sz="1323"/>
            </a:lvl4pPr>
            <a:lvl5pPr marL="1511869" indent="0" algn="ctr">
              <a:buNone/>
              <a:defRPr sz="1323"/>
            </a:lvl5pPr>
            <a:lvl6pPr marL="1889836" indent="0" algn="ctr">
              <a:buNone/>
              <a:defRPr sz="1323"/>
            </a:lvl6pPr>
            <a:lvl7pPr marL="2267803" indent="0" algn="ctr">
              <a:buNone/>
              <a:defRPr sz="1323"/>
            </a:lvl7pPr>
            <a:lvl8pPr marL="2645771" indent="0" algn="ctr">
              <a:buNone/>
              <a:defRPr sz="1323"/>
            </a:lvl8pPr>
            <a:lvl9pPr marL="3023738" indent="0" algn="ctr">
              <a:buNone/>
              <a:defRPr sz="1323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A0451-18B9-40F0-8BBA-A1590533F902}" type="datetimeFigureOut">
              <a:rPr kumimoji="1" lang="ja-JP" altLang="en-US" smtClean="0"/>
              <a:t>2023/8/31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F0CEF-BDC9-424F-98E3-C49D4ADE9EC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309804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A0451-18B9-40F0-8BBA-A1590533F902}" type="datetimeFigureOut">
              <a:rPr kumimoji="1" lang="ja-JP" altLang="en-US" smtClean="0"/>
              <a:t>2023/8/31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F0CEF-BDC9-424F-98E3-C49D4ADE9EC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601142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409893" y="569240"/>
            <a:ext cx="1630055" cy="9060817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9728" y="569240"/>
            <a:ext cx="4795669" cy="9060817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A0451-18B9-40F0-8BBA-A1590533F902}" type="datetimeFigureOut">
              <a:rPr kumimoji="1" lang="ja-JP" altLang="en-US" smtClean="0"/>
              <a:t>2023/8/31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F0CEF-BDC9-424F-98E3-C49D4ADE9EC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2155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A0451-18B9-40F0-8BBA-A1590533F902}" type="datetimeFigureOut">
              <a:rPr kumimoji="1" lang="ja-JP" altLang="en-US" smtClean="0"/>
              <a:t>2023/8/31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F0CEF-BDC9-424F-98E3-C49D4ADE9EC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218009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5791" y="2665532"/>
            <a:ext cx="6520220" cy="4447496"/>
          </a:xfrm>
        </p:spPr>
        <p:txBody>
          <a:bodyPr anchor="b"/>
          <a:lstStyle>
            <a:lvl1pPr>
              <a:defRPr sz="496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5791" y="7155103"/>
            <a:ext cx="6520220" cy="2338833"/>
          </a:xfrm>
        </p:spPr>
        <p:txBody>
          <a:bodyPr/>
          <a:lstStyle>
            <a:lvl1pPr marL="0" indent="0">
              <a:buNone/>
              <a:defRPr sz="1984">
                <a:solidFill>
                  <a:schemeClr val="tx1"/>
                </a:solidFill>
              </a:defRPr>
            </a:lvl1pPr>
            <a:lvl2pPr marL="377967" indent="0">
              <a:buNone/>
              <a:defRPr sz="1653">
                <a:solidFill>
                  <a:schemeClr val="tx1">
                    <a:tint val="75000"/>
                  </a:schemeClr>
                </a:solidFill>
              </a:defRPr>
            </a:lvl2pPr>
            <a:lvl3pPr marL="755934" indent="0">
              <a:buNone/>
              <a:defRPr sz="1488">
                <a:solidFill>
                  <a:schemeClr val="tx1">
                    <a:tint val="75000"/>
                  </a:schemeClr>
                </a:solidFill>
              </a:defRPr>
            </a:lvl3pPr>
            <a:lvl4pPr marL="1133902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4pPr>
            <a:lvl5pPr marL="1511869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5pPr>
            <a:lvl6pPr marL="1889836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6pPr>
            <a:lvl7pPr marL="2267803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7pPr>
            <a:lvl8pPr marL="2645771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8pPr>
            <a:lvl9pPr marL="3023738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A0451-18B9-40F0-8BBA-A1590533F902}" type="datetimeFigureOut">
              <a:rPr kumimoji="1" lang="ja-JP" altLang="en-US" smtClean="0"/>
              <a:t>2023/8/31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F0CEF-BDC9-424F-98E3-C49D4ADE9EC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50643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9728" y="2846200"/>
            <a:ext cx="3212862" cy="6783857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27085" y="2846200"/>
            <a:ext cx="3212862" cy="6783857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A0451-18B9-40F0-8BBA-A1590533F902}" type="datetimeFigureOut">
              <a:rPr kumimoji="1" lang="ja-JP" altLang="en-US" smtClean="0"/>
              <a:t>2023/8/31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F0CEF-BDC9-424F-98E3-C49D4ADE9EC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139200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569242"/>
            <a:ext cx="6520220" cy="2066590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0713" y="2620980"/>
            <a:ext cx="3198096" cy="1284502"/>
          </a:xfrm>
        </p:spPr>
        <p:txBody>
          <a:bodyPr anchor="b"/>
          <a:lstStyle>
            <a:lvl1pPr marL="0" indent="0">
              <a:buNone/>
              <a:defRPr sz="1984" b="1"/>
            </a:lvl1pPr>
            <a:lvl2pPr marL="377967" indent="0">
              <a:buNone/>
              <a:defRPr sz="1653" b="1"/>
            </a:lvl2pPr>
            <a:lvl3pPr marL="755934" indent="0">
              <a:buNone/>
              <a:defRPr sz="1488" b="1"/>
            </a:lvl3pPr>
            <a:lvl4pPr marL="1133902" indent="0">
              <a:buNone/>
              <a:defRPr sz="1323" b="1"/>
            </a:lvl4pPr>
            <a:lvl5pPr marL="1511869" indent="0">
              <a:buNone/>
              <a:defRPr sz="1323" b="1"/>
            </a:lvl5pPr>
            <a:lvl6pPr marL="1889836" indent="0">
              <a:buNone/>
              <a:defRPr sz="1323" b="1"/>
            </a:lvl6pPr>
            <a:lvl7pPr marL="2267803" indent="0">
              <a:buNone/>
              <a:defRPr sz="1323" b="1"/>
            </a:lvl7pPr>
            <a:lvl8pPr marL="2645771" indent="0">
              <a:buNone/>
              <a:defRPr sz="1323" b="1"/>
            </a:lvl8pPr>
            <a:lvl9pPr marL="3023738" indent="0">
              <a:buNone/>
              <a:defRPr sz="1323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0713" y="3905482"/>
            <a:ext cx="3198096" cy="5744375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27086" y="2620980"/>
            <a:ext cx="3213847" cy="1284502"/>
          </a:xfrm>
        </p:spPr>
        <p:txBody>
          <a:bodyPr anchor="b"/>
          <a:lstStyle>
            <a:lvl1pPr marL="0" indent="0">
              <a:buNone/>
              <a:defRPr sz="1984" b="1"/>
            </a:lvl1pPr>
            <a:lvl2pPr marL="377967" indent="0">
              <a:buNone/>
              <a:defRPr sz="1653" b="1"/>
            </a:lvl2pPr>
            <a:lvl3pPr marL="755934" indent="0">
              <a:buNone/>
              <a:defRPr sz="1488" b="1"/>
            </a:lvl3pPr>
            <a:lvl4pPr marL="1133902" indent="0">
              <a:buNone/>
              <a:defRPr sz="1323" b="1"/>
            </a:lvl4pPr>
            <a:lvl5pPr marL="1511869" indent="0">
              <a:buNone/>
              <a:defRPr sz="1323" b="1"/>
            </a:lvl5pPr>
            <a:lvl6pPr marL="1889836" indent="0">
              <a:buNone/>
              <a:defRPr sz="1323" b="1"/>
            </a:lvl6pPr>
            <a:lvl7pPr marL="2267803" indent="0">
              <a:buNone/>
              <a:defRPr sz="1323" b="1"/>
            </a:lvl7pPr>
            <a:lvl8pPr marL="2645771" indent="0">
              <a:buNone/>
              <a:defRPr sz="1323" b="1"/>
            </a:lvl8pPr>
            <a:lvl9pPr marL="3023738" indent="0">
              <a:buNone/>
              <a:defRPr sz="1323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27086" y="3905482"/>
            <a:ext cx="3213847" cy="5744375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A0451-18B9-40F0-8BBA-A1590533F902}" type="datetimeFigureOut">
              <a:rPr kumimoji="1" lang="ja-JP" altLang="en-US" smtClean="0"/>
              <a:t>2023/8/31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F0CEF-BDC9-424F-98E3-C49D4ADE9EC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164872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A0451-18B9-40F0-8BBA-A1590533F902}" type="datetimeFigureOut">
              <a:rPr kumimoji="1" lang="ja-JP" altLang="en-US" smtClean="0"/>
              <a:t>2023/8/31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F0CEF-BDC9-424F-98E3-C49D4ADE9EC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097313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A0451-18B9-40F0-8BBA-A1590533F902}" type="datetimeFigureOut">
              <a:rPr kumimoji="1" lang="ja-JP" altLang="en-US" smtClean="0"/>
              <a:t>2023/8/31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F0CEF-BDC9-424F-98E3-C49D4ADE9EC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729630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712788"/>
            <a:ext cx="2438192" cy="2494756"/>
          </a:xfrm>
        </p:spPr>
        <p:txBody>
          <a:bodyPr anchor="b"/>
          <a:lstStyle>
            <a:lvl1pPr>
              <a:defRPr sz="2645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13847" y="1539425"/>
            <a:ext cx="3827085" cy="7598117"/>
          </a:xfrm>
        </p:spPr>
        <p:txBody>
          <a:bodyPr/>
          <a:lstStyle>
            <a:lvl1pPr>
              <a:defRPr sz="2645"/>
            </a:lvl1pPr>
            <a:lvl2pPr>
              <a:defRPr sz="2315"/>
            </a:lvl2pPr>
            <a:lvl3pPr>
              <a:defRPr sz="1984"/>
            </a:lvl3pPr>
            <a:lvl4pPr>
              <a:defRPr sz="1653"/>
            </a:lvl4pPr>
            <a:lvl5pPr>
              <a:defRPr sz="1653"/>
            </a:lvl5pPr>
            <a:lvl6pPr>
              <a:defRPr sz="1653"/>
            </a:lvl6pPr>
            <a:lvl7pPr>
              <a:defRPr sz="1653"/>
            </a:lvl7pPr>
            <a:lvl8pPr>
              <a:defRPr sz="1653"/>
            </a:lvl8pPr>
            <a:lvl9pPr>
              <a:defRPr sz="1653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0712" y="3207544"/>
            <a:ext cx="2438192" cy="5942372"/>
          </a:xfrm>
        </p:spPr>
        <p:txBody>
          <a:bodyPr/>
          <a:lstStyle>
            <a:lvl1pPr marL="0" indent="0">
              <a:buNone/>
              <a:defRPr sz="1323"/>
            </a:lvl1pPr>
            <a:lvl2pPr marL="377967" indent="0">
              <a:buNone/>
              <a:defRPr sz="1157"/>
            </a:lvl2pPr>
            <a:lvl3pPr marL="755934" indent="0">
              <a:buNone/>
              <a:defRPr sz="992"/>
            </a:lvl3pPr>
            <a:lvl4pPr marL="1133902" indent="0">
              <a:buNone/>
              <a:defRPr sz="827"/>
            </a:lvl4pPr>
            <a:lvl5pPr marL="1511869" indent="0">
              <a:buNone/>
              <a:defRPr sz="827"/>
            </a:lvl5pPr>
            <a:lvl6pPr marL="1889836" indent="0">
              <a:buNone/>
              <a:defRPr sz="827"/>
            </a:lvl6pPr>
            <a:lvl7pPr marL="2267803" indent="0">
              <a:buNone/>
              <a:defRPr sz="827"/>
            </a:lvl7pPr>
            <a:lvl8pPr marL="2645771" indent="0">
              <a:buNone/>
              <a:defRPr sz="827"/>
            </a:lvl8pPr>
            <a:lvl9pPr marL="3023738" indent="0">
              <a:buNone/>
              <a:defRPr sz="827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A0451-18B9-40F0-8BBA-A1590533F902}" type="datetimeFigureOut">
              <a:rPr kumimoji="1" lang="ja-JP" altLang="en-US" smtClean="0"/>
              <a:t>2023/8/31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F0CEF-BDC9-424F-98E3-C49D4ADE9EC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835736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712788"/>
            <a:ext cx="2438192" cy="2494756"/>
          </a:xfrm>
        </p:spPr>
        <p:txBody>
          <a:bodyPr anchor="b"/>
          <a:lstStyle>
            <a:lvl1pPr>
              <a:defRPr sz="2645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213847" y="1539425"/>
            <a:ext cx="3827085" cy="7598117"/>
          </a:xfrm>
        </p:spPr>
        <p:txBody>
          <a:bodyPr anchor="t"/>
          <a:lstStyle>
            <a:lvl1pPr marL="0" indent="0">
              <a:buNone/>
              <a:defRPr sz="2645"/>
            </a:lvl1pPr>
            <a:lvl2pPr marL="377967" indent="0">
              <a:buNone/>
              <a:defRPr sz="2315"/>
            </a:lvl2pPr>
            <a:lvl3pPr marL="755934" indent="0">
              <a:buNone/>
              <a:defRPr sz="1984"/>
            </a:lvl3pPr>
            <a:lvl4pPr marL="1133902" indent="0">
              <a:buNone/>
              <a:defRPr sz="1653"/>
            </a:lvl4pPr>
            <a:lvl5pPr marL="1511869" indent="0">
              <a:buNone/>
              <a:defRPr sz="1653"/>
            </a:lvl5pPr>
            <a:lvl6pPr marL="1889836" indent="0">
              <a:buNone/>
              <a:defRPr sz="1653"/>
            </a:lvl6pPr>
            <a:lvl7pPr marL="2267803" indent="0">
              <a:buNone/>
              <a:defRPr sz="1653"/>
            </a:lvl7pPr>
            <a:lvl8pPr marL="2645771" indent="0">
              <a:buNone/>
              <a:defRPr sz="1653"/>
            </a:lvl8pPr>
            <a:lvl9pPr marL="3023738" indent="0">
              <a:buNone/>
              <a:defRPr sz="1653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0712" y="3207544"/>
            <a:ext cx="2438192" cy="5942372"/>
          </a:xfrm>
        </p:spPr>
        <p:txBody>
          <a:bodyPr/>
          <a:lstStyle>
            <a:lvl1pPr marL="0" indent="0">
              <a:buNone/>
              <a:defRPr sz="1323"/>
            </a:lvl1pPr>
            <a:lvl2pPr marL="377967" indent="0">
              <a:buNone/>
              <a:defRPr sz="1157"/>
            </a:lvl2pPr>
            <a:lvl3pPr marL="755934" indent="0">
              <a:buNone/>
              <a:defRPr sz="992"/>
            </a:lvl3pPr>
            <a:lvl4pPr marL="1133902" indent="0">
              <a:buNone/>
              <a:defRPr sz="827"/>
            </a:lvl4pPr>
            <a:lvl5pPr marL="1511869" indent="0">
              <a:buNone/>
              <a:defRPr sz="827"/>
            </a:lvl5pPr>
            <a:lvl6pPr marL="1889836" indent="0">
              <a:buNone/>
              <a:defRPr sz="827"/>
            </a:lvl6pPr>
            <a:lvl7pPr marL="2267803" indent="0">
              <a:buNone/>
              <a:defRPr sz="827"/>
            </a:lvl7pPr>
            <a:lvl8pPr marL="2645771" indent="0">
              <a:buNone/>
              <a:defRPr sz="827"/>
            </a:lvl8pPr>
            <a:lvl9pPr marL="3023738" indent="0">
              <a:buNone/>
              <a:defRPr sz="827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A0451-18B9-40F0-8BBA-A1590533F902}" type="datetimeFigureOut">
              <a:rPr kumimoji="1" lang="ja-JP" altLang="en-US" smtClean="0"/>
              <a:t>2023/8/31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F0CEF-BDC9-424F-98E3-C49D4ADE9EC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432754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  <a:alpha val="4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9728" y="569242"/>
            <a:ext cx="6520220" cy="20665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9728" y="2846200"/>
            <a:ext cx="6520220" cy="67838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9728" y="9909729"/>
            <a:ext cx="1700927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2A0451-18B9-40F0-8BBA-A1590533F902}" type="datetimeFigureOut">
              <a:rPr kumimoji="1" lang="ja-JP" altLang="en-US" smtClean="0"/>
              <a:t>2023/8/31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04143" y="9909729"/>
            <a:ext cx="2551390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39020" y="9909729"/>
            <a:ext cx="1700927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AF0CEF-BDC9-424F-98E3-C49D4ADE9EC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05181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755934" rtl="0" eaLnBrk="1" latinLnBrk="0" hangingPunct="1">
        <a:lnSpc>
          <a:spcPct val="90000"/>
        </a:lnSpc>
        <a:spcBef>
          <a:spcPct val="0"/>
        </a:spcBef>
        <a:buNone/>
        <a:defRPr kumimoji="1" sz="363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8984" indent="-188984" algn="l" defTabSz="755934" rtl="0" eaLnBrk="1" latinLnBrk="0" hangingPunct="1">
        <a:lnSpc>
          <a:spcPct val="90000"/>
        </a:lnSpc>
        <a:spcBef>
          <a:spcPts val="827"/>
        </a:spcBef>
        <a:buFont typeface="Arial" panose="020B0604020202020204" pitchFamily="34" charset="0"/>
        <a:buChar char="•"/>
        <a:defRPr kumimoji="1" sz="2315" kern="1200">
          <a:solidFill>
            <a:schemeClr val="tx1"/>
          </a:solidFill>
          <a:latin typeface="+mn-lt"/>
          <a:ea typeface="+mn-ea"/>
          <a:cs typeface="+mn-cs"/>
        </a:defRPr>
      </a:lvl1pPr>
      <a:lvl2pPr marL="566951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944918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kumimoji="1" sz="1653" kern="1200">
          <a:solidFill>
            <a:schemeClr val="tx1"/>
          </a:solidFill>
          <a:latin typeface="+mn-lt"/>
          <a:ea typeface="+mn-ea"/>
          <a:cs typeface="+mn-cs"/>
        </a:defRPr>
      </a:lvl3pPr>
      <a:lvl4pPr marL="1322885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700853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2078820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456787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834754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212722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55934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1pPr>
      <a:lvl2pPr marL="377967" algn="l" defTabSz="755934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2pPr>
      <a:lvl3pPr marL="755934" algn="l" defTabSz="755934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3pPr>
      <a:lvl4pPr marL="1133902" algn="l" defTabSz="755934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511869" algn="l" defTabSz="755934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1889836" algn="l" defTabSz="755934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267803" algn="l" defTabSz="755934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645771" algn="l" defTabSz="755934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023738" algn="l" defTabSz="755934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4F017777-9EB2-48B9-B938-F6C6FDAFB80B}"/>
              </a:ext>
            </a:extLst>
          </p:cNvPr>
          <p:cNvSpPr txBox="1"/>
          <p:nvPr/>
        </p:nvSpPr>
        <p:spPr>
          <a:xfrm>
            <a:off x="67150" y="4841467"/>
            <a:ext cx="21385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 dirty="0">
                <a:latin typeface="HGS明朝E" panose="02020900000000000000" pitchFamily="18" charset="-128"/>
                <a:ea typeface="HGS明朝E" panose="02020900000000000000" pitchFamily="18" charset="-128"/>
              </a:rPr>
              <a:t>まるぎゅう特製折詰め</a:t>
            </a:r>
            <a:endParaRPr kumimoji="1" lang="en-US" altLang="ja-JP" sz="1400" dirty="0">
              <a:latin typeface="HGS明朝E" panose="02020900000000000000" pitchFamily="18" charset="-128"/>
              <a:ea typeface="HGS明朝E" panose="02020900000000000000" pitchFamily="18" charset="-128"/>
            </a:endParaRPr>
          </a:p>
          <a:p>
            <a:r>
              <a:rPr kumimoji="1" lang="en-US" altLang="ja-JP" sz="1400" b="1" i="1" u="sng" dirty="0">
                <a:latin typeface="HGS明朝E" panose="02020900000000000000" pitchFamily="18" charset="-128"/>
                <a:ea typeface="HGS明朝E" panose="02020900000000000000" pitchFamily="18" charset="-128"/>
              </a:rPr>
              <a:t>5,800</a:t>
            </a:r>
            <a:r>
              <a:rPr kumimoji="1" lang="ja-JP" altLang="en-US" sz="1400" b="1" i="1" u="sng" dirty="0">
                <a:latin typeface="HGS明朝E" panose="02020900000000000000" pitchFamily="18" charset="-128"/>
                <a:ea typeface="HGS明朝E" panose="02020900000000000000" pitchFamily="18" charset="-128"/>
              </a:rPr>
              <a:t>円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5540C1DF-7B73-41B2-9FC1-128363793A45}"/>
              </a:ext>
            </a:extLst>
          </p:cNvPr>
          <p:cNvSpPr txBox="1"/>
          <p:nvPr/>
        </p:nvSpPr>
        <p:spPr>
          <a:xfrm>
            <a:off x="54508" y="7261902"/>
            <a:ext cx="2593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 dirty="0">
                <a:latin typeface="HGS明朝E" panose="02020900000000000000" pitchFamily="18" charset="-128"/>
                <a:ea typeface="HGS明朝E" panose="02020900000000000000" pitchFamily="18" charset="-128"/>
              </a:rPr>
              <a:t>きたかみ牛</a:t>
            </a:r>
            <a:endParaRPr kumimoji="1" lang="en-US" altLang="ja-JP" sz="1400" dirty="0">
              <a:latin typeface="HGS明朝E" panose="02020900000000000000" pitchFamily="18" charset="-128"/>
              <a:ea typeface="HGS明朝E" panose="02020900000000000000" pitchFamily="18" charset="-128"/>
            </a:endParaRPr>
          </a:p>
          <a:p>
            <a:r>
              <a:rPr kumimoji="1" lang="ja-JP" altLang="en-US" sz="1400" dirty="0">
                <a:latin typeface="HGS明朝E" panose="02020900000000000000" pitchFamily="18" charset="-128"/>
                <a:ea typeface="HGS明朝E" panose="02020900000000000000" pitchFamily="18" charset="-128"/>
              </a:rPr>
              <a:t>バラ焼弁当　     </a:t>
            </a:r>
            <a:endParaRPr kumimoji="1" lang="en-US" altLang="ja-JP" sz="1400" dirty="0">
              <a:latin typeface="HGS明朝E" panose="02020900000000000000" pitchFamily="18" charset="-128"/>
              <a:ea typeface="HGS明朝E" panose="02020900000000000000" pitchFamily="18" charset="-128"/>
            </a:endParaRPr>
          </a:p>
          <a:p>
            <a:r>
              <a:rPr kumimoji="1" lang="en-US" altLang="ja-JP" sz="1400" b="1" i="1" u="sng" dirty="0">
                <a:latin typeface="HGS明朝E" panose="02020900000000000000" pitchFamily="18" charset="-128"/>
                <a:ea typeface="HGS明朝E" panose="02020900000000000000" pitchFamily="18" charset="-128"/>
              </a:rPr>
              <a:t>2,050</a:t>
            </a:r>
            <a:r>
              <a:rPr kumimoji="1" lang="ja-JP" altLang="en-US" sz="1400" b="1" i="1" u="sng" dirty="0">
                <a:latin typeface="HGS明朝E" panose="02020900000000000000" pitchFamily="18" charset="-128"/>
                <a:ea typeface="HGS明朝E" panose="02020900000000000000" pitchFamily="18" charset="-128"/>
              </a:rPr>
              <a:t>円</a:t>
            </a:r>
            <a:endParaRPr kumimoji="1" lang="en-US" altLang="ja-JP" sz="1400" b="1" i="1" u="sng" dirty="0">
              <a:latin typeface="HGS明朝E" panose="02020900000000000000" pitchFamily="18" charset="-128"/>
              <a:ea typeface="HGS明朝E" panose="02020900000000000000" pitchFamily="18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95FEA4AB-5527-4051-BC75-F4A5C4D066B4}"/>
              </a:ext>
            </a:extLst>
          </p:cNvPr>
          <p:cNvSpPr txBox="1"/>
          <p:nvPr/>
        </p:nvSpPr>
        <p:spPr>
          <a:xfrm>
            <a:off x="2647508" y="7240410"/>
            <a:ext cx="225092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 dirty="0">
                <a:latin typeface="HGS明朝E" panose="02020900000000000000" pitchFamily="18" charset="-128"/>
                <a:ea typeface="HGS明朝E" panose="02020900000000000000" pitchFamily="18" charset="-128"/>
              </a:rPr>
              <a:t>きたかみ牛</a:t>
            </a:r>
            <a:endParaRPr kumimoji="1" lang="en-US" altLang="ja-JP" sz="1400" dirty="0">
              <a:latin typeface="HGS明朝E" panose="02020900000000000000" pitchFamily="18" charset="-128"/>
              <a:ea typeface="HGS明朝E" panose="02020900000000000000" pitchFamily="18" charset="-128"/>
            </a:endParaRPr>
          </a:p>
          <a:p>
            <a:r>
              <a:rPr kumimoji="1" lang="ja-JP" altLang="en-US" sz="1400" dirty="0">
                <a:latin typeface="HGS明朝E" panose="02020900000000000000" pitchFamily="18" charset="-128"/>
                <a:ea typeface="HGS明朝E" panose="02020900000000000000" pitchFamily="18" charset="-128"/>
              </a:rPr>
              <a:t>モモ・サイコロ弁当　　</a:t>
            </a:r>
            <a:endParaRPr kumimoji="1" lang="en-US" altLang="ja-JP" sz="1400" dirty="0">
              <a:latin typeface="HGS明朝E" panose="02020900000000000000" pitchFamily="18" charset="-128"/>
              <a:ea typeface="HGS明朝E" panose="02020900000000000000" pitchFamily="18" charset="-128"/>
            </a:endParaRPr>
          </a:p>
          <a:p>
            <a:r>
              <a:rPr kumimoji="1" lang="en-US" altLang="ja-JP" sz="1400" b="1" i="1" u="sng" dirty="0">
                <a:latin typeface="HGS明朝E" panose="02020900000000000000" pitchFamily="18" charset="-128"/>
                <a:ea typeface="HGS明朝E" panose="02020900000000000000" pitchFamily="18" charset="-128"/>
              </a:rPr>
              <a:t>2,450</a:t>
            </a:r>
            <a:r>
              <a:rPr kumimoji="1" lang="ja-JP" altLang="en-US" sz="1400" b="1" i="1" u="sng" dirty="0">
                <a:latin typeface="HGS明朝E" panose="02020900000000000000" pitchFamily="18" charset="-128"/>
                <a:ea typeface="HGS明朝E" panose="02020900000000000000" pitchFamily="18" charset="-128"/>
              </a:rPr>
              <a:t>円</a:t>
            </a:r>
          </a:p>
        </p:txBody>
      </p:sp>
      <p:pic>
        <p:nvPicPr>
          <p:cNvPr id="19" name="Picture 3" descr="\\Server-win\share\アスクル関連\Askul_Parts_1216\DATA\016_916d_yakitori\back1.png">
            <a:extLst>
              <a:ext uri="{FF2B5EF4-FFF2-40B4-BE49-F238E27FC236}">
                <a16:creationId xmlns:a16="http://schemas.microsoft.com/office/drawing/2014/main" id="{152BFB29-3AFD-4780-9473-8CD5BC0BBC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3778" y="-4174"/>
            <a:ext cx="7587232" cy="1384156"/>
          </a:xfrm>
          <a:prstGeom prst="rect">
            <a:avLst/>
          </a:prstGeom>
          <a:solidFill>
            <a:sysClr val="window" lastClr="FFFFFF"/>
          </a:solidFill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A8035BFF-F2CB-483F-895F-9A0219DB50C9}"/>
              </a:ext>
            </a:extLst>
          </p:cNvPr>
          <p:cNvSpPr/>
          <p:nvPr/>
        </p:nvSpPr>
        <p:spPr>
          <a:xfrm>
            <a:off x="260979" y="1377379"/>
            <a:ext cx="7224407" cy="175432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ja-JP" altLang="en-US" sz="1400" dirty="0">
                <a:latin typeface="HGS明朝E" panose="02020900000000000000" pitchFamily="18" charset="-128"/>
                <a:ea typeface="HGS明朝E" panose="02020900000000000000" pitchFamily="18" charset="-128"/>
              </a:rPr>
              <a:t>税込み合計で</a:t>
            </a:r>
            <a:r>
              <a:rPr lang="en-US" altLang="ja-JP" sz="1400" b="1" u="sng" dirty="0">
                <a:latin typeface="HGS明朝E" panose="02020900000000000000" pitchFamily="18" charset="-128"/>
                <a:ea typeface="HGS明朝E" panose="02020900000000000000" pitchFamily="18" charset="-128"/>
              </a:rPr>
              <a:t>10,000</a:t>
            </a:r>
            <a:r>
              <a:rPr lang="ja-JP" altLang="en-US" sz="1400" b="1" u="sng" dirty="0">
                <a:latin typeface="HGS明朝E" panose="02020900000000000000" pitchFamily="18" charset="-128"/>
                <a:ea typeface="HGS明朝E" panose="02020900000000000000" pitchFamily="18" charset="-128"/>
              </a:rPr>
              <a:t>円以上</a:t>
            </a:r>
            <a:r>
              <a:rPr lang="ja-JP" altLang="en-US" sz="1400" dirty="0">
                <a:latin typeface="HGS明朝E" panose="02020900000000000000" pitchFamily="18" charset="-128"/>
                <a:ea typeface="HGS明朝E" panose="02020900000000000000" pitchFamily="18" charset="-128"/>
              </a:rPr>
              <a:t>のご注文で宅配致します（代金引換となります）。</a:t>
            </a:r>
            <a:endParaRPr lang="en-US" altLang="ja-JP" sz="1400" dirty="0">
              <a:latin typeface="HGS明朝E" panose="02020900000000000000" pitchFamily="18" charset="-128"/>
              <a:ea typeface="HGS明朝E" panose="02020900000000000000" pitchFamily="18" charset="-128"/>
            </a:endParaRPr>
          </a:p>
          <a:p>
            <a:r>
              <a:rPr lang="ja-JP" altLang="en-US" sz="1400" dirty="0">
                <a:latin typeface="HGS明朝E" panose="02020900000000000000" pitchFamily="18" charset="-128"/>
                <a:ea typeface="HGS明朝E" panose="02020900000000000000" pitchFamily="18" charset="-128"/>
              </a:rPr>
              <a:t>但し、</a:t>
            </a:r>
            <a:r>
              <a:rPr lang="ja-JP" altLang="en-US" sz="1400" b="1" dirty="0">
                <a:latin typeface="HGS明朝E" panose="02020900000000000000" pitchFamily="18" charset="-128"/>
                <a:ea typeface="HGS明朝E" panose="02020900000000000000" pitchFamily="18" charset="-128"/>
              </a:rPr>
              <a:t>各お弁当は同じお弁当３個からご注文を承ります。</a:t>
            </a:r>
            <a:r>
              <a:rPr lang="ja-JP" altLang="en-US" sz="1400" dirty="0">
                <a:latin typeface="HGS明朝E" panose="02020900000000000000" pitchFamily="18" charset="-128"/>
                <a:ea typeface="HGS明朝E" panose="02020900000000000000" pitchFamily="18" charset="-128"/>
              </a:rPr>
              <a:t>ご了承をお願い致します。</a:t>
            </a:r>
            <a:endParaRPr lang="en-US" altLang="ja-JP" sz="1400" dirty="0">
              <a:latin typeface="HGS明朝E" panose="02020900000000000000" pitchFamily="18" charset="-128"/>
              <a:ea typeface="HGS明朝E" panose="02020900000000000000" pitchFamily="18" charset="-128"/>
            </a:endParaRPr>
          </a:p>
          <a:p>
            <a:r>
              <a:rPr lang="ja-JP" altLang="en-US" sz="1400" dirty="0">
                <a:latin typeface="HGS明朝E" panose="02020900000000000000" pitchFamily="18" charset="-128"/>
                <a:ea typeface="HGS明朝E" panose="02020900000000000000" pitchFamily="18" charset="-128"/>
              </a:rPr>
              <a:t>希望配達日の</a:t>
            </a:r>
            <a:r>
              <a:rPr lang="ja-JP" altLang="en-US" sz="1400" b="1" u="sng" dirty="0">
                <a:latin typeface="HGS明朝E" panose="02020900000000000000" pitchFamily="18" charset="-128"/>
                <a:ea typeface="HGS明朝E" panose="02020900000000000000" pitchFamily="18" charset="-128"/>
              </a:rPr>
              <a:t>２日前</a:t>
            </a:r>
            <a:r>
              <a:rPr lang="ja-JP" altLang="en-US" sz="1400" dirty="0">
                <a:latin typeface="HGS明朝E" panose="02020900000000000000" pitchFamily="18" charset="-128"/>
                <a:ea typeface="HGS明朝E" panose="02020900000000000000" pitchFamily="18" charset="-128"/>
              </a:rPr>
              <a:t>までにお電話にてご注文を受け付けております。</a:t>
            </a:r>
            <a:endParaRPr lang="en-US" altLang="ja-JP" sz="1400" dirty="0">
              <a:latin typeface="HGS明朝E" panose="02020900000000000000" pitchFamily="18" charset="-128"/>
              <a:ea typeface="HGS明朝E" panose="02020900000000000000" pitchFamily="18" charset="-128"/>
            </a:endParaRPr>
          </a:p>
          <a:p>
            <a:r>
              <a:rPr lang="ja-JP" altLang="en-US" sz="1200" b="0" i="0" dirty="0">
                <a:solidFill>
                  <a:srgbClr val="000000"/>
                </a:solidFill>
                <a:effectLst/>
                <a:latin typeface="HG明朝E" panose="02020909000000000000" pitchFamily="17" charset="-128"/>
                <a:ea typeface="HG明朝E" panose="02020909000000000000" pitchFamily="17" charset="-128"/>
              </a:rPr>
              <a:t>（</a:t>
            </a:r>
            <a:r>
              <a:rPr lang="en-US" altLang="ja-JP" sz="1200" b="0" i="0" dirty="0">
                <a:solidFill>
                  <a:srgbClr val="000000"/>
                </a:solidFill>
                <a:effectLst/>
                <a:latin typeface="HG明朝E" panose="02020909000000000000" pitchFamily="17" charset="-128"/>
                <a:ea typeface="HG明朝E" panose="02020909000000000000" pitchFamily="17" charset="-128"/>
              </a:rPr>
              <a:t>※</a:t>
            </a:r>
            <a:r>
              <a:rPr lang="ja-JP" altLang="en-US" sz="1200" b="0" i="0" dirty="0">
                <a:solidFill>
                  <a:srgbClr val="000000"/>
                </a:solidFill>
                <a:effectLst/>
                <a:latin typeface="HG明朝E" panose="02020909000000000000" pitchFamily="17" charset="-128"/>
                <a:ea typeface="HG明朝E" panose="02020909000000000000" pitchFamily="17" charset="-128"/>
              </a:rPr>
              <a:t>月曜日が定休日のため、火曜日配達をご希望の場合は土曜日までにご注文をお願いします。</a:t>
            </a:r>
            <a:endParaRPr lang="en-US" altLang="ja-JP" sz="1200" b="0" i="0" dirty="0">
              <a:solidFill>
                <a:srgbClr val="000000"/>
              </a:solidFill>
              <a:effectLst/>
              <a:latin typeface="HG明朝E" panose="02020909000000000000" pitchFamily="17" charset="-128"/>
              <a:ea typeface="HG明朝E" panose="02020909000000000000" pitchFamily="17" charset="-128"/>
            </a:endParaRPr>
          </a:p>
          <a:p>
            <a:r>
              <a:rPr lang="ja-JP" altLang="en-US" sz="1200" dirty="0">
                <a:solidFill>
                  <a:srgbClr val="000000"/>
                </a:solidFill>
                <a:latin typeface="HG明朝E" panose="02020909000000000000" pitchFamily="17" charset="-128"/>
                <a:ea typeface="HG明朝E" panose="02020909000000000000" pitchFamily="17" charset="-128"/>
              </a:rPr>
              <a:t>　</a:t>
            </a:r>
            <a:r>
              <a:rPr lang="ja-JP" altLang="en-US" sz="1200" b="0" i="0" dirty="0">
                <a:solidFill>
                  <a:srgbClr val="000000"/>
                </a:solidFill>
                <a:effectLst/>
                <a:latin typeface="HG明朝E" panose="02020909000000000000" pitchFamily="17" charset="-128"/>
                <a:ea typeface="HG明朝E" panose="02020909000000000000" pitchFamily="17" charset="-128"/>
              </a:rPr>
              <a:t>その他、不定休日がある場合も同じです）</a:t>
            </a:r>
            <a:endParaRPr lang="en-US" altLang="ja-JP" sz="1200" dirty="0">
              <a:latin typeface="HG明朝E" panose="02020909000000000000" pitchFamily="17" charset="-128"/>
              <a:ea typeface="HG明朝E" panose="02020909000000000000" pitchFamily="17" charset="-128"/>
            </a:endParaRPr>
          </a:p>
          <a:p>
            <a:r>
              <a:rPr lang="ja-JP" altLang="en-US" sz="1400" dirty="0">
                <a:latin typeface="HGS明朝E" panose="02020900000000000000" pitchFamily="18" charset="-128"/>
                <a:ea typeface="HGS明朝E" panose="02020900000000000000" pitchFamily="18" charset="-128"/>
              </a:rPr>
              <a:t>持ち帰り用の袋は</a:t>
            </a:r>
            <a:r>
              <a:rPr lang="ja-JP" altLang="en-US" sz="1400" u="sng" dirty="0">
                <a:latin typeface="HGS明朝E" panose="02020900000000000000" pitchFamily="18" charset="-128"/>
                <a:ea typeface="HGS明朝E" panose="02020900000000000000" pitchFamily="18" charset="-128"/>
              </a:rPr>
              <a:t>　大 </a:t>
            </a:r>
            <a:r>
              <a:rPr lang="en-US" altLang="ja-JP" sz="1400" u="sng" dirty="0">
                <a:latin typeface="HGS明朝E" panose="02020900000000000000" pitchFamily="18" charset="-128"/>
                <a:ea typeface="HGS明朝E" panose="02020900000000000000" pitchFamily="18" charset="-128"/>
              </a:rPr>
              <a:t>1</a:t>
            </a:r>
            <a:r>
              <a:rPr lang="ja-JP" altLang="en-US" sz="1400" u="sng" dirty="0">
                <a:latin typeface="HGS明朝E" panose="02020900000000000000" pitchFamily="18" charset="-128"/>
                <a:ea typeface="HGS明朝E" panose="02020900000000000000" pitchFamily="18" charset="-128"/>
              </a:rPr>
              <a:t>枚：</a:t>
            </a:r>
            <a:r>
              <a:rPr lang="en-US" altLang="ja-JP" sz="1400" u="sng" dirty="0">
                <a:latin typeface="HGS明朝E" panose="02020900000000000000" pitchFamily="18" charset="-128"/>
                <a:ea typeface="HGS明朝E" panose="02020900000000000000" pitchFamily="18" charset="-128"/>
              </a:rPr>
              <a:t>5</a:t>
            </a:r>
            <a:r>
              <a:rPr lang="ja-JP" altLang="en-US" sz="1400" u="sng" dirty="0">
                <a:latin typeface="HGS明朝E" panose="02020900000000000000" pitchFamily="18" charset="-128"/>
                <a:ea typeface="HGS明朝E" panose="02020900000000000000" pitchFamily="18" charset="-128"/>
              </a:rPr>
              <a:t>円 　小 </a:t>
            </a:r>
            <a:r>
              <a:rPr lang="en-US" altLang="ja-JP" sz="1400" u="sng" dirty="0">
                <a:latin typeface="HGS明朝E" panose="02020900000000000000" pitchFamily="18" charset="-128"/>
                <a:ea typeface="HGS明朝E" panose="02020900000000000000" pitchFamily="18" charset="-128"/>
              </a:rPr>
              <a:t>1</a:t>
            </a:r>
            <a:r>
              <a:rPr lang="ja-JP" altLang="en-US" sz="1400" u="sng" dirty="0">
                <a:latin typeface="HGS明朝E" panose="02020900000000000000" pitchFamily="18" charset="-128"/>
                <a:ea typeface="HGS明朝E" panose="02020900000000000000" pitchFamily="18" charset="-128"/>
              </a:rPr>
              <a:t>枚：</a:t>
            </a:r>
            <a:r>
              <a:rPr lang="en-US" altLang="ja-JP" sz="1400" u="sng" dirty="0">
                <a:latin typeface="HGS明朝E" panose="02020900000000000000" pitchFamily="18" charset="-128"/>
                <a:ea typeface="HGS明朝E" panose="02020900000000000000" pitchFamily="18" charset="-128"/>
              </a:rPr>
              <a:t>3</a:t>
            </a:r>
            <a:r>
              <a:rPr lang="ja-JP" altLang="en-US" sz="1400" u="sng" dirty="0">
                <a:latin typeface="HGS明朝E" panose="02020900000000000000" pitchFamily="18" charset="-128"/>
                <a:ea typeface="HGS明朝E" panose="02020900000000000000" pitchFamily="18" charset="-128"/>
              </a:rPr>
              <a:t>円　 段ボール：</a:t>
            </a:r>
            <a:r>
              <a:rPr lang="en-US" altLang="ja-JP" sz="1400" u="sng" dirty="0">
                <a:latin typeface="HGS明朝E" panose="02020900000000000000" pitchFamily="18" charset="-128"/>
                <a:ea typeface="HGS明朝E" panose="02020900000000000000" pitchFamily="18" charset="-128"/>
              </a:rPr>
              <a:t>300</a:t>
            </a:r>
            <a:r>
              <a:rPr lang="ja-JP" altLang="en-US" sz="1400" u="sng" dirty="0">
                <a:latin typeface="HGS明朝E" panose="02020900000000000000" pitchFamily="18" charset="-128"/>
                <a:ea typeface="HGS明朝E" panose="02020900000000000000" pitchFamily="18" charset="-128"/>
              </a:rPr>
              <a:t>円　</a:t>
            </a:r>
            <a:r>
              <a:rPr lang="ja-JP" altLang="en-US" sz="1400" dirty="0">
                <a:latin typeface="HGS明朝E" panose="02020900000000000000" pitchFamily="18" charset="-128"/>
                <a:ea typeface="HGS明朝E" panose="02020900000000000000" pitchFamily="18" charset="-128"/>
              </a:rPr>
              <a:t>頂戴いたします</a:t>
            </a:r>
            <a:endParaRPr lang="en-US" altLang="ja-JP" sz="1400" dirty="0">
              <a:latin typeface="HGS明朝E" panose="02020900000000000000" pitchFamily="18" charset="-128"/>
              <a:ea typeface="HGS明朝E" panose="02020900000000000000" pitchFamily="18" charset="-128"/>
            </a:endParaRPr>
          </a:p>
          <a:p>
            <a:r>
              <a:rPr lang="ja-JP" altLang="en-US" sz="1400" dirty="0">
                <a:latin typeface="HGS明朝E" panose="02020900000000000000" pitchFamily="18" charset="-128"/>
                <a:ea typeface="HGS明朝E" panose="02020900000000000000" pitchFamily="18" charset="-128"/>
              </a:rPr>
              <a:t>配達エリア：北上市内</a:t>
            </a:r>
            <a:endParaRPr lang="en-US" altLang="ja-JP" sz="1400" dirty="0">
              <a:latin typeface="HGS明朝E" panose="02020900000000000000" pitchFamily="18" charset="-128"/>
              <a:ea typeface="HGS明朝E" panose="02020900000000000000" pitchFamily="18" charset="-128"/>
            </a:endParaRPr>
          </a:p>
          <a:p>
            <a:r>
              <a:rPr lang="ja-JP" altLang="en-US" sz="1400" dirty="0">
                <a:latin typeface="HGS明朝E" panose="02020900000000000000" pitchFamily="18" charset="-128"/>
                <a:ea typeface="HGS明朝E" panose="02020900000000000000" pitchFamily="18" charset="-128"/>
              </a:rPr>
              <a:t>配達時間：</a:t>
            </a:r>
            <a:r>
              <a:rPr lang="en-US" altLang="ja-JP" sz="1400" dirty="0">
                <a:latin typeface="HGS明朝E" panose="02020900000000000000" pitchFamily="18" charset="-128"/>
                <a:ea typeface="HGS明朝E" panose="02020900000000000000" pitchFamily="18" charset="-128"/>
              </a:rPr>
              <a:t>11:00</a:t>
            </a:r>
            <a:r>
              <a:rPr lang="ja-JP" altLang="en-US" sz="1400" dirty="0">
                <a:latin typeface="HGS明朝E" panose="02020900000000000000" pitchFamily="18" charset="-128"/>
                <a:ea typeface="HGS明朝E" panose="02020900000000000000" pitchFamily="18" charset="-128"/>
              </a:rPr>
              <a:t>～</a:t>
            </a:r>
            <a:r>
              <a:rPr lang="en-US" altLang="ja-JP" sz="1400" dirty="0">
                <a:latin typeface="HGS明朝E" panose="02020900000000000000" pitchFamily="18" charset="-128"/>
                <a:ea typeface="HGS明朝E" panose="02020900000000000000" pitchFamily="18" charset="-128"/>
              </a:rPr>
              <a:t>18:00</a:t>
            </a:r>
            <a:r>
              <a:rPr lang="ja-JP" altLang="en-US" sz="1200" dirty="0">
                <a:latin typeface="HGS明朝E" panose="02020900000000000000" pitchFamily="18" charset="-128"/>
                <a:ea typeface="HGS明朝E" panose="02020900000000000000" pitchFamily="18" charset="-128"/>
              </a:rPr>
              <a:t>（</a:t>
            </a:r>
            <a:r>
              <a:rPr lang="en-US" altLang="ja-JP" sz="1200" dirty="0">
                <a:latin typeface="HGS明朝E" panose="02020900000000000000" pitchFamily="18" charset="-128"/>
                <a:ea typeface="HGS明朝E" panose="02020900000000000000" pitchFamily="18" charset="-128"/>
              </a:rPr>
              <a:t>※</a:t>
            </a:r>
            <a:r>
              <a:rPr lang="ja-JP" altLang="en-US" sz="1200" dirty="0">
                <a:latin typeface="HGS明朝E" panose="02020900000000000000" pitchFamily="18" charset="-128"/>
                <a:ea typeface="HGS明朝E" panose="02020900000000000000" pitchFamily="18" charset="-128"/>
              </a:rPr>
              <a:t>配達時間は調整させていただく場合がございます）</a:t>
            </a:r>
            <a:endParaRPr lang="en-US" altLang="ja-JP" sz="1200" dirty="0">
              <a:latin typeface="HGS明朝E" panose="02020900000000000000" pitchFamily="18" charset="-128"/>
              <a:ea typeface="HGS明朝E" panose="02020900000000000000" pitchFamily="18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06299174-F4B8-4520-800E-1D0628A406CE}"/>
              </a:ext>
            </a:extLst>
          </p:cNvPr>
          <p:cNvSpPr txBox="1"/>
          <p:nvPr/>
        </p:nvSpPr>
        <p:spPr>
          <a:xfrm>
            <a:off x="2310532" y="10379771"/>
            <a:ext cx="276232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050" b="1" dirty="0">
                <a:latin typeface="HGS明朝E" panose="02020900000000000000" pitchFamily="18" charset="-128"/>
                <a:ea typeface="HGS明朝E" panose="02020900000000000000" pitchFamily="18" charset="-128"/>
              </a:rPr>
              <a:t>※</a:t>
            </a:r>
            <a:r>
              <a:rPr kumimoji="1" lang="ja-JP" altLang="en-US" sz="1050" b="1" dirty="0">
                <a:latin typeface="HGS明朝E" panose="02020900000000000000" pitchFamily="18" charset="-128"/>
                <a:ea typeface="HGS明朝E" panose="02020900000000000000" pitchFamily="18" charset="-128"/>
              </a:rPr>
              <a:t>価格は全て税込で表記しております。</a:t>
            </a: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192069B3-C00D-4C1C-99CF-E9633B2E3BAE}"/>
              </a:ext>
            </a:extLst>
          </p:cNvPr>
          <p:cNvSpPr txBox="1"/>
          <p:nvPr/>
        </p:nvSpPr>
        <p:spPr>
          <a:xfrm>
            <a:off x="340673" y="102248"/>
            <a:ext cx="67020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3600" b="1" dirty="0">
                <a:solidFill>
                  <a:prstClr val="white"/>
                </a:solidFill>
                <a:latin typeface="HGS明朝E" panose="02020900000000000000" pitchFamily="18" charset="-128"/>
                <a:ea typeface="HGS明朝E" panose="02020900000000000000" pitchFamily="18" charset="-128"/>
                <a:sym typeface="ヒラギノ角ゴ Pro W3" charset="0"/>
              </a:rPr>
              <a:t>弁当、 精肉、お米などを</a:t>
            </a:r>
            <a:endParaRPr lang="en-US" altLang="ja-JP" sz="3600" b="1" dirty="0">
              <a:solidFill>
                <a:prstClr val="white"/>
              </a:solidFill>
              <a:latin typeface="HGS明朝E" panose="02020900000000000000" pitchFamily="18" charset="-128"/>
              <a:ea typeface="HGS明朝E" panose="02020900000000000000" pitchFamily="18" charset="-128"/>
              <a:sym typeface="ヒラギノ角ゴ Pro W3" charset="0"/>
            </a:endParaRP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ja-JP" altLang="en-US" sz="3600" b="1" dirty="0">
                <a:solidFill>
                  <a:prstClr val="white"/>
                </a:solidFill>
                <a:latin typeface="HGS明朝E" panose="02020900000000000000" pitchFamily="18" charset="-128"/>
                <a:ea typeface="HGS明朝E" panose="02020900000000000000" pitchFamily="18" charset="-128"/>
                <a:sym typeface="ヒラギノ角ゴ Pro W3" charset="0"/>
              </a:rPr>
              <a:t>宅配でお届けします。</a:t>
            </a: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1924DB8A-DCD1-4200-BA44-018AF9E3BA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14" y="3259471"/>
            <a:ext cx="2316299" cy="1535465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6AA795D6-D671-4A3D-ADC7-CEF31B8C3C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50" y="5642880"/>
            <a:ext cx="2438753" cy="1624000"/>
          </a:xfrm>
          <a:prstGeom prst="rect">
            <a:avLst/>
          </a:prstGeom>
        </p:spPr>
      </p:pic>
      <p:pic>
        <p:nvPicPr>
          <p:cNvPr id="31" name="図 30">
            <a:extLst>
              <a:ext uri="{FF2B5EF4-FFF2-40B4-BE49-F238E27FC236}">
                <a16:creationId xmlns:a16="http://schemas.microsoft.com/office/drawing/2014/main" id="{B89AA836-3D67-481E-B860-086FF32F00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56015" y="5643723"/>
            <a:ext cx="2433913" cy="1620777"/>
          </a:xfrm>
          <a:prstGeom prst="rect">
            <a:avLst/>
          </a:prstGeom>
        </p:spPr>
      </p:pic>
      <p:pic>
        <p:nvPicPr>
          <p:cNvPr id="32" name="図 31">
            <a:extLst>
              <a:ext uri="{FF2B5EF4-FFF2-40B4-BE49-F238E27FC236}">
                <a16:creationId xmlns:a16="http://schemas.microsoft.com/office/drawing/2014/main" id="{BA9A4B4C-594C-46A9-ACAF-4B08D7CF3A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014" y="8022452"/>
            <a:ext cx="2433913" cy="1618950"/>
          </a:xfrm>
          <a:prstGeom prst="rect">
            <a:avLst/>
          </a:prstGeom>
        </p:spPr>
      </p:pic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98869DA9-F0B2-4570-979C-7BFBF4F20E86}"/>
              </a:ext>
            </a:extLst>
          </p:cNvPr>
          <p:cNvSpPr txBox="1"/>
          <p:nvPr/>
        </p:nvSpPr>
        <p:spPr>
          <a:xfrm>
            <a:off x="51085" y="9663288"/>
            <a:ext cx="214522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 dirty="0">
                <a:latin typeface="HGS明朝E" panose="02020900000000000000" pitchFamily="18" charset="-128"/>
                <a:ea typeface="HGS明朝E" panose="02020900000000000000" pitchFamily="18" charset="-128"/>
              </a:rPr>
              <a:t>きたかみ牛</a:t>
            </a:r>
            <a:endParaRPr kumimoji="1" lang="en-US" altLang="ja-JP" sz="1400" dirty="0">
              <a:latin typeface="HGS明朝E" panose="02020900000000000000" pitchFamily="18" charset="-128"/>
              <a:ea typeface="HGS明朝E" panose="02020900000000000000" pitchFamily="18" charset="-128"/>
            </a:endParaRPr>
          </a:p>
          <a:p>
            <a:r>
              <a:rPr kumimoji="1" lang="ja-JP" altLang="en-US" sz="1400" dirty="0">
                <a:latin typeface="HGS明朝E" panose="02020900000000000000" pitchFamily="18" charset="-128"/>
                <a:ea typeface="HGS明朝E" panose="02020900000000000000" pitchFamily="18" charset="-128"/>
              </a:rPr>
              <a:t>サーロイン・バラ焼弁当 </a:t>
            </a:r>
            <a:r>
              <a:rPr kumimoji="1" lang="en-US" altLang="ja-JP" sz="1400" b="1" i="1" u="sng" dirty="0">
                <a:latin typeface="HGS明朝E" panose="02020900000000000000" pitchFamily="18" charset="-128"/>
                <a:ea typeface="HGS明朝E" panose="02020900000000000000" pitchFamily="18" charset="-128"/>
              </a:rPr>
              <a:t>2,650</a:t>
            </a:r>
            <a:r>
              <a:rPr kumimoji="1" lang="ja-JP" altLang="en-US" sz="1400" b="1" i="1" u="sng" dirty="0">
                <a:latin typeface="HGS明朝E" panose="02020900000000000000" pitchFamily="18" charset="-128"/>
                <a:ea typeface="HGS明朝E" panose="02020900000000000000" pitchFamily="18" charset="-128"/>
              </a:rPr>
              <a:t>円</a:t>
            </a:r>
            <a:endParaRPr kumimoji="1" lang="en-US" altLang="ja-JP" sz="1400" b="1" i="1" u="sng" dirty="0">
              <a:latin typeface="HGS明朝E" panose="02020900000000000000" pitchFamily="18" charset="-128"/>
              <a:ea typeface="HGS明朝E" panose="02020900000000000000" pitchFamily="18" charset="-128"/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A3ECDE9F-48A4-447D-A398-3A24FB00ED2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" r="36"/>
          <a:stretch/>
        </p:blipFill>
        <p:spPr>
          <a:xfrm>
            <a:off x="5163363" y="3244951"/>
            <a:ext cx="2322023" cy="1548717"/>
          </a:xfrm>
          <a:prstGeom prst="rect">
            <a:avLst/>
          </a:prstGeom>
        </p:spPr>
      </p:pic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6AB7715D-0E75-400E-80C5-D84A3ED3A8D6}"/>
              </a:ext>
            </a:extLst>
          </p:cNvPr>
          <p:cNvSpPr txBox="1"/>
          <p:nvPr/>
        </p:nvSpPr>
        <p:spPr>
          <a:xfrm>
            <a:off x="5178158" y="4758265"/>
            <a:ext cx="21385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 dirty="0">
                <a:latin typeface="HGS明朝E" panose="02020900000000000000" pitchFamily="18" charset="-128"/>
                <a:ea typeface="HGS明朝E" panose="02020900000000000000" pitchFamily="18" charset="-128"/>
              </a:rPr>
              <a:t>きたかみ牛</a:t>
            </a:r>
            <a:endParaRPr kumimoji="1" lang="en-US" altLang="ja-JP" sz="1400" dirty="0">
              <a:latin typeface="HGS明朝E" panose="02020900000000000000" pitchFamily="18" charset="-128"/>
              <a:ea typeface="HGS明朝E" panose="02020900000000000000" pitchFamily="18" charset="-128"/>
            </a:endParaRPr>
          </a:p>
          <a:p>
            <a:r>
              <a:rPr kumimoji="1" lang="ja-JP" altLang="en-US" sz="1400" dirty="0">
                <a:latin typeface="HGS明朝E" panose="02020900000000000000" pitchFamily="18" charset="-128"/>
                <a:ea typeface="HGS明朝E" panose="02020900000000000000" pitchFamily="18" charset="-128"/>
              </a:rPr>
              <a:t>カルビ・バラ焼弁当</a:t>
            </a:r>
            <a:endParaRPr kumimoji="1" lang="en-US" altLang="ja-JP" sz="1400" dirty="0">
              <a:latin typeface="HGS明朝E" panose="02020900000000000000" pitchFamily="18" charset="-128"/>
              <a:ea typeface="HGS明朝E" panose="02020900000000000000" pitchFamily="18" charset="-128"/>
            </a:endParaRPr>
          </a:p>
          <a:p>
            <a:r>
              <a:rPr kumimoji="1" lang="en-US" altLang="ja-JP" sz="1400" b="1" i="1" u="sng" dirty="0">
                <a:latin typeface="HGS明朝E" panose="02020900000000000000" pitchFamily="18" charset="-128"/>
                <a:ea typeface="HGS明朝E" panose="02020900000000000000" pitchFamily="18" charset="-128"/>
              </a:rPr>
              <a:t>1,650</a:t>
            </a:r>
            <a:r>
              <a:rPr kumimoji="1" lang="ja-JP" altLang="en-US" sz="1400" b="1" i="1" u="sng" dirty="0">
                <a:latin typeface="HGS明朝E" panose="02020900000000000000" pitchFamily="18" charset="-128"/>
                <a:ea typeface="HGS明朝E" panose="02020900000000000000" pitchFamily="18" charset="-128"/>
              </a:rPr>
              <a:t>円</a:t>
            </a:r>
            <a:endParaRPr kumimoji="1" lang="en-US" altLang="ja-JP" sz="1400" b="1" i="1" u="sng" dirty="0">
              <a:latin typeface="HGS明朝E" panose="02020900000000000000" pitchFamily="18" charset="-128"/>
              <a:ea typeface="HGS明朝E" panose="02020900000000000000" pitchFamily="18" charset="-128"/>
            </a:endParaRPr>
          </a:p>
          <a:p>
            <a:pPr algn="r"/>
            <a:r>
              <a:rPr kumimoji="1" lang="ja-JP" altLang="en-US" sz="1400" dirty="0">
                <a:latin typeface="HGS明朝E" panose="02020900000000000000" pitchFamily="18" charset="-128"/>
                <a:ea typeface="HGS明朝E" panose="02020900000000000000" pitchFamily="18" charset="-128"/>
              </a:rPr>
              <a:t>　　　　　　　 　  　　　　　　　　　</a:t>
            </a:r>
            <a:endParaRPr kumimoji="1" lang="en-US" altLang="ja-JP" sz="1400" b="1" dirty="0">
              <a:latin typeface="HGS明朝E" panose="02020900000000000000" pitchFamily="18" charset="-128"/>
              <a:ea typeface="HGS明朝E" panose="02020900000000000000" pitchFamily="18" charset="-128"/>
            </a:endParaRPr>
          </a:p>
        </p:txBody>
      </p:sp>
      <p:cxnSp>
        <p:nvCxnSpPr>
          <p:cNvPr id="9" name="直線コネクタ 8">
            <a:extLst>
              <a:ext uri="{FF2B5EF4-FFF2-40B4-BE49-F238E27FC236}">
                <a16:creationId xmlns:a16="http://schemas.microsoft.com/office/drawing/2014/main" id="{665C9B54-AFD9-40B9-91AA-B831275486BF}"/>
              </a:ext>
            </a:extLst>
          </p:cNvPr>
          <p:cNvCxnSpPr/>
          <p:nvPr/>
        </p:nvCxnSpPr>
        <p:spPr>
          <a:xfrm>
            <a:off x="142332" y="3144297"/>
            <a:ext cx="7224407" cy="0"/>
          </a:xfrm>
          <a:prstGeom prst="line">
            <a:avLst/>
          </a:prstGeom>
          <a:ln w="762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図 20">
            <a:extLst>
              <a:ext uri="{FF2B5EF4-FFF2-40B4-BE49-F238E27FC236}">
                <a16:creationId xmlns:a16="http://schemas.microsoft.com/office/drawing/2014/main" id="{795FC603-7D1C-4357-9FBA-52BA4F99235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81421" y="5642880"/>
            <a:ext cx="2433912" cy="1620777"/>
          </a:xfrm>
          <a:prstGeom prst="rect">
            <a:avLst/>
          </a:prstGeom>
        </p:spPr>
      </p:pic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9610C4CF-FFB4-4095-9983-C439FC2A069F}"/>
              </a:ext>
            </a:extLst>
          </p:cNvPr>
          <p:cNvSpPr txBox="1"/>
          <p:nvPr/>
        </p:nvSpPr>
        <p:spPr>
          <a:xfrm>
            <a:off x="5081421" y="7256847"/>
            <a:ext cx="20297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 dirty="0">
                <a:latin typeface="HGS明朝E" panose="02020900000000000000" pitchFamily="18" charset="-128"/>
                <a:ea typeface="HGS明朝E" panose="02020900000000000000" pitchFamily="18" charset="-128"/>
              </a:rPr>
              <a:t>きたかみ牛カルビ弁当　       </a:t>
            </a:r>
            <a:r>
              <a:rPr kumimoji="1" lang="en-US" altLang="ja-JP" sz="1400" b="1" i="1" u="sng" dirty="0">
                <a:latin typeface="HGS明朝E" panose="02020900000000000000" pitchFamily="18" charset="-128"/>
                <a:ea typeface="HGS明朝E" panose="02020900000000000000" pitchFamily="18" charset="-128"/>
              </a:rPr>
              <a:t>2,550</a:t>
            </a:r>
            <a:r>
              <a:rPr kumimoji="1" lang="ja-JP" altLang="en-US" sz="1400" b="1" i="1" u="sng" dirty="0">
                <a:latin typeface="HGS明朝E" panose="02020900000000000000" pitchFamily="18" charset="-128"/>
                <a:ea typeface="HGS明朝E" panose="02020900000000000000" pitchFamily="18" charset="-128"/>
              </a:rPr>
              <a:t>円</a:t>
            </a:r>
            <a:endParaRPr kumimoji="1" lang="en-US" altLang="ja-JP" sz="1400" b="1" i="1" u="sng" dirty="0">
              <a:latin typeface="HGS明朝E" panose="02020900000000000000" pitchFamily="18" charset="-128"/>
              <a:ea typeface="HGS明朝E" panose="02020900000000000000" pitchFamily="18" charset="-128"/>
            </a:endParaRPr>
          </a:p>
        </p:txBody>
      </p:sp>
      <p:pic>
        <p:nvPicPr>
          <p:cNvPr id="23" name="図 22">
            <a:extLst>
              <a:ext uri="{FF2B5EF4-FFF2-40B4-BE49-F238E27FC236}">
                <a16:creationId xmlns:a16="http://schemas.microsoft.com/office/drawing/2014/main" id="{A6D565FC-72FB-4689-83EA-052102C631B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6703" y="8000494"/>
            <a:ext cx="2431101" cy="1613417"/>
          </a:xfrm>
          <a:prstGeom prst="rect">
            <a:avLst/>
          </a:prstGeom>
        </p:spPr>
      </p:pic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9E735C28-4351-4976-A661-F09C69335FA6}"/>
              </a:ext>
            </a:extLst>
          </p:cNvPr>
          <p:cNvSpPr txBox="1"/>
          <p:nvPr/>
        </p:nvSpPr>
        <p:spPr>
          <a:xfrm>
            <a:off x="2538984" y="9634750"/>
            <a:ext cx="243110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 dirty="0">
                <a:latin typeface="HGS明朝E" panose="02020900000000000000" pitchFamily="18" charset="-128"/>
                <a:ea typeface="HGS明朝E" panose="02020900000000000000" pitchFamily="18" charset="-128"/>
              </a:rPr>
              <a:t>きたかみ牛</a:t>
            </a:r>
            <a:endParaRPr kumimoji="1" lang="en-US" altLang="ja-JP" sz="1400" dirty="0">
              <a:latin typeface="HGS明朝E" panose="02020900000000000000" pitchFamily="18" charset="-128"/>
              <a:ea typeface="HGS明朝E" panose="02020900000000000000" pitchFamily="18" charset="-128"/>
            </a:endParaRPr>
          </a:p>
          <a:p>
            <a:r>
              <a:rPr kumimoji="1" lang="ja-JP" altLang="en-US" sz="1400" dirty="0">
                <a:latin typeface="HGS明朝E" panose="02020900000000000000" pitchFamily="18" charset="-128"/>
                <a:ea typeface="HGS明朝E" panose="02020900000000000000" pitchFamily="18" charset="-128"/>
              </a:rPr>
              <a:t>サーロインステーキ弁当　　　　　　　　　　　　　</a:t>
            </a:r>
            <a:r>
              <a:rPr kumimoji="1" lang="en-US" altLang="ja-JP" sz="1400" b="1" i="1" u="sng" dirty="0">
                <a:latin typeface="HGS明朝E" panose="02020900000000000000" pitchFamily="18" charset="-128"/>
                <a:ea typeface="HGS明朝E" panose="02020900000000000000" pitchFamily="18" charset="-128"/>
              </a:rPr>
              <a:t>3,290</a:t>
            </a:r>
            <a:r>
              <a:rPr kumimoji="1" lang="ja-JP" altLang="en-US" sz="1400" b="1" i="1" u="sng" dirty="0">
                <a:latin typeface="HGS明朝E" panose="02020900000000000000" pitchFamily="18" charset="-128"/>
                <a:ea typeface="HGS明朝E" panose="02020900000000000000" pitchFamily="18" charset="-128"/>
              </a:rPr>
              <a:t>円</a:t>
            </a:r>
          </a:p>
        </p:txBody>
      </p:sp>
      <p:pic>
        <p:nvPicPr>
          <p:cNvPr id="25" name="図 24">
            <a:extLst>
              <a:ext uri="{FF2B5EF4-FFF2-40B4-BE49-F238E27FC236}">
                <a16:creationId xmlns:a16="http://schemas.microsoft.com/office/drawing/2014/main" id="{EBC41D25-6F48-47D0-80AB-3232D7416F4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75673" y="8022475"/>
            <a:ext cx="2431101" cy="1618905"/>
          </a:xfrm>
          <a:prstGeom prst="rect">
            <a:avLst/>
          </a:prstGeom>
        </p:spPr>
      </p:pic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DF4CF493-860F-45DD-9583-0BFC3E7EEBA3}"/>
              </a:ext>
            </a:extLst>
          </p:cNvPr>
          <p:cNvSpPr txBox="1"/>
          <p:nvPr/>
        </p:nvSpPr>
        <p:spPr>
          <a:xfrm>
            <a:off x="5072861" y="9610312"/>
            <a:ext cx="276180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 dirty="0">
                <a:latin typeface="HGS明朝E" panose="02020900000000000000" pitchFamily="18" charset="-128"/>
                <a:ea typeface="HGS明朝E" panose="02020900000000000000" pitchFamily="18" charset="-128"/>
              </a:rPr>
              <a:t>きたかみ牛</a:t>
            </a:r>
            <a:endParaRPr kumimoji="1" lang="en-US" altLang="ja-JP" sz="1400" dirty="0">
              <a:latin typeface="HGS明朝E" panose="02020900000000000000" pitchFamily="18" charset="-128"/>
              <a:ea typeface="HGS明朝E" panose="02020900000000000000" pitchFamily="18" charset="-128"/>
            </a:endParaRPr>
          </a:p>
          <a:p>
            <a:r>
              <a:rPr kumimoji="1" lang="ja-JP" altLang="en-US" sz="1400" dirty="0">
                <a:latin typeface="HGS明朝E" panose="02020900000000000000" pitchFamily="18" charset="-128"/>
                <a:ea typeface="HGS明朝E" panose="02020900000000000000" pitchFamily="18" charset="-128"/>
              </a:rPr>
              <a:t>ヒレステーキ・サイコロ弁当　　　　　　</a:t>
            </a:r>
            <a:r>
              <a:rPr kumimoji="1" lang="en-US" altLang="ja-JP" sz="1400" b="1" i="1" u="sng" dirty="0">
                <a:latin typeface="HGS明朝E" panose="02020900000000000000" pitchFamily="18" charset="-128"/>
                <a:ea typeface="HGS明朝E" panose="02020900000000000000" pitchFamily="18" charset="-128"/>
              </a:rPr>
              <a:t>3,550</a:t>
            </a:r>
            <a:r>
              <a:rPr kumimoji="1" lang="ja-JP" altLang="en-US" sz="1400" b="1" i="1" u="sng" dirty="0">
                <a:latin typeface="HGS明朝E" panose="02020900000000000000" pitchFamily="18" charset="-128"/>
                <a:ea typeface="HGS明朝E" panose="02020900000000000000" pitchFamily="18" charset="-128"/>
              </a:rPr>
              <a:t>円</a:t>
            </a: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06351219-1917-4FAF-9AC3-75F14E8527F2}"/>
              </a:ext>
            </a:extLst>
          </p:cNvPr>
          <p:cNvSpPr txBox="1"/>
          <p:nvPr/>
        </p:nvSpPr>
        <p:spPr>
          <a:xfrm>
            <a:off x="2368424" y="3259471"/>
            <a:ext cx="3714796" cy="19543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altLang="ja-JP" sz="1100" b="1" dirty="0">
                <a:effectLst/>
                <a:latin typeface="HGS明朝E" panose="02020900000000000000" pitchFamily="18" charset="-128"/>
                <a:ea typeface="HGS明朝E" panose="02020900000000000000" pitchFamily="18" charset="-128"/>
              </a:rPr>
              <a:t>【</a:t>
            </a:r>
            <a:r>
              <a:rPr lang="ja-JP" altLang="en-US" sz="1100" b="1" dirty="0">
                <a:effectLst/>
                <a:latin typeface="HGS明朝E" panose="02020900000000000000" pitchFamily="18" charset="-128"/>
                <a:ea typeface="HGS明朝E" panose="02020900000000000000" pitchFamily="18" charset="-128"/>
              </a:rPr>
              <a:t>折詰め内容</a:t>
            </a:r>
            <a:r>
              <a:rPr lang="en-US" altLang="ja-JP" sz="1100" b="1" dirty="0">
                <a:effectLst/>
                <a:latin typeface="HGS明朝E" panose="02020900000000000000" pitchFamily="18" charset="-128"/>
                <a:ea typeface="HGS明朝E" panose="02020900000000000000" pitchFamily="18" charset="-128"/>
              </a:rPr>
              <a:t>】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ja-JP" altLang="en-US" sz="1100" dirty="0">
                <a:effectLst/>
                <a:latin typeface="HGS明朝E" panose="02020900000000000000" pitchFamily="18" charset="-128"/>
                <a:ea typeface="HGS明朝E" panose="02020900000000000000" pitchFamily="18" charset="-128"/>
              </a:rPr>
              <a:t>きたかみ牛モモ握り寿司と中巻寿司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ja-JP" altLang="en-US" sz="1100" dirty="0">
                <a:effectLst/>
                <a:latin typeface="HGS明朝E" panose="02020900000000000000" pitchFamily="18" charset="-128"/>
                <a:ea typeface="HGS明朝E" panose="02020900000000000000" pitchFamily="18" charset="-128"/>
              </a:rPr>
              <a:t>きたかみ牛サーロインステーキ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ja-JP" altLang="en-US" sz="1100" dirty="0">
                <a:effectLst/>
                <a:latin typeface="HGS明朝E" panose="02020900000000000000" pitchFamily="18" charset="-128"/>
                <a:ea typeface="HGS明朝E" panose="02020900000000000000" pitchFamily="18" charset="-128"/>
              </a:rPr>
              <a:t>きたかみ牛ローストビーフ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ja-JP" altLang="en-US" sz="1100" dirty="0">
                <a:effectLst/>
                <a:latin typeface="HGS明朝E" panose="02020900000000000000" pitchFamily="18" charset="-128"/>
                <a:ea typeface="HGS明朝E" panose="02020900000000000000" pitchFamily="18" charset="-128"/>
              </a:rPr>
              <a:t>きたかみ牛モモカツ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ja-JP" altLang="en-US" sz="1100" dirty="0">
                <a:effectLst/>
                <a:latin typeface="HGS明朝E" panose="02020900000000000000" pitchFamily="18" charset="-128"/>
                <a:ea typeface="HGS明朝E" panose="02020900000000000000" pitchFamily="18" charset="-128"/>
              </a:rPr>
              <a:t>きたかみ牛</a:t>
            </a:r>
            <a:r>
              <a:rPr lang="en-US" altLang="ja-JP" sz="1100" dirty="0">
                <a:effectLst/>
                <a:latin typeface="HGS明朝E" panose="02020900000000000000" pitchFamily="18" charset="-128"/>
                <a:ea typeface="HGS明朝E" panose="02020900000000000000" pitchFamily="18" charset="-128"/>
              </a:rPr>
              <a:t>/</a:t>
            </a:r>
            <a:r>
              <a:rPr lang="ja-JP" altLang="en-US" sz="1100" dirty="0">
                <a:effectLst/>
                <a:latin typeface="HGS明朝E" panose="02020900000000000000" pitchFamily="18" charset="-128"/>
                <a:ea typeface="HGS明朝E" panose="02020900000000000000" pitchFamily="18" charset="-128"/>
              </a:rPr>
              <a:t>白金豚</a:t>
            </a:r>
            <a:r>
              <a:rPr lang="en-US" altLang="ja-JP" sz="1100" dirty="0">
                <a:effectLst/>
                <a:latin typeface="HGS明朝E" panose="02020900000000000000" pitchFamily="18" charset="-128"/>
                <a:ea typeface="HGS明朝E" panose="02020900000000000000" pitchFamily="18" charset="-128"/>
              </a:rPr>
              <a:t>/</a:t>
            </a:r>
            <a:r>
              <a:rPr lang="ja-JP" altLang="en-US" sz="1100" dirty="0">
                <a:effectLst/>
                <a:latin typeface="HGS明朝E" panose="02020900000000000000" pitchFamily="18" charset="-128"/>
                <a:ea typeface="HGS明朝E" panose="02020900000000000000" pitchFamily="18" charset="-128"/>
              </a:rPr>
              <a:t>いわい鶏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ja-JP" altLang="en-US" sz="1100" dirty="0">
                <a:effectLst/>
                <a:latin typeface="HGS明朝E" panose="02020900000000000000" pitchFamily="18" charset="-128"/>
                <a:ea typeface="HGS明朝E" panose="02020900000000000000" pitchFamily="18" charset="-128"/>
              </a:rPr>
              <a:t>煮物盛り合わせ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ja-JP" altLang="en-US" sz="1100" dirty="0">
                <a:effectLst/>
                <a:latin typeface="HGS明朝E" panose="02020900000000000000" pitchFamily="18" charset="-128"/>
                <a:ea typeface="HGS明朝E" panose="02020900000000000000" pitchFamily="18" charset="-128"/>
              </a:rPr>
              <a:t>玉子焼き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ja-JP" altLang="en-US" sz="1100" dirty="0">
                <a:effectLst/>
                <a:latin typeface="HGS明朝E" panose="02020900000000000000" pitchFamily="18" charset="-128"/>
                <a:ea typeface="HGS明朝E" panose="02020900000000000000" pitchFamily="18" charset="-128"/>
              </a:rPr>
              <a:t>ナムル</a:t>
            </a:r>
            <a:r>
              <a:rPr lang="en-US" altLang="ja-JP" sz="1100" dirty="0">
                <a:effectLst/>
                <a:latin typeface="HGS明朝E" panose="02020900000000000000" pitchFamily="18" charset="-128"/>
                <a:ea typeface="HGS明朝E" panose="02020900000000000000" pitchFamily="18" charset="-128"/>
              </a:rPr>
              <a:t>/</a:t>
            </a:r>
            <a:r>
              <a:rPr lang="ja-JP" altLang="en-US" sz="1100" dirty="0">
                <a:effectLst/>
                <a:latin typeface="HGS明朝E" panose="02020900000000000000" pitchFamily="18" charset="-128"/>
                <a:ea typeface="HGS明朝E" panose="02020900000000000000" pitchFamily="18" charset="-128"/>
              </a:rPr>
              <a:t>キムチ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ja-JP" altLang="en-US" sz="1100" dirty="0">
                <a:effectLst/>
                <a:latin typeface="HGS明朝E" panose="02020900000000000000" pitchFamily="18" charset="-128"/>
                <a:ea typeface="HGS明朝E" panose="02020900000000000000" pitchFamily="18" charset="-128"/>
              </a:rPr>
              <a:t>芋ようかん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ja-JP" altLang="en-US" sz="1100" dirty="0">
                <a:effectLst/>
                <a:latin typeface="HGS明朝E" panose="02020900000000000000" pitchFamily="18" charset="-128"/>
                <a:ea typeface="HGS明朝E" panose="02020900000000000000" pitchFamily="18" charset="-128"/>
              </a:rPr>
              <a:t>わらび餅 </a:t>
            </a:r>
          </a:p>
        </p:txBody>
      </p:sp>
    </p:spTree>
    <p:extLst>
      <p:ext uri="{BB962C8B-B14F-4D97-AF65-F5344CB8AC3E}">
        <p14:creationId xmlns:p14="http://schemas.microsoft.com/office/powerpoint/2010/main" val="27205550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3" descr="\\Server-win\share\アスクル関連\Askul_Parts_1216\DATA\016_916d_yakitori\back1.png">
            <a:extLst>
              <a:ext uri="{FF2B5EF4-FFF2-40B4-BE49-F238E27FC236}">
                <a16:creationId xmlns:a16="http://schemas.microsoft.com/office/drawing/2014/main" id="{152BFB29-3AFD-4780-9473-8CD5BC0BBC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3778" y="8786895"/>
            <a:ext cx="7587232" cy="1897203"/>
          </a:xfrm>
          <a:prstGeom prst="rect">
            <a:avLst/>
          </a:prstGeom>
          <a:solidFill>
            <a:sysClr val="window" lastClr="FFFFFF"/>
          </a:solidFill>
        </p:spPr>
      </p:pic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BF91E4B1-120C-49DC-8421-598CBDE48A20}"/>
              </a:ext>
            </a:extLst>
          </p:cNvPr>
          <p:cNvSpPr txBox="1"/>
          <p:nvPr/>
        </p:nvSpPr>
        <p:spPr>
          <a:xfrm>
            <a:off x="186189" y="8750801"/>
            <a:ext cx="37147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1600" b="1" dirty="0">
                <a:solidFill>
                  <a:prstClr val="white"/>
                </a:solidFill>
                <a:latin typeface="HGS明朝E" panose="02020900000000000000" pitchFamily="18" charset="-128"/>
                <a:ea typeface="HGS明朝E" panose="02020900000000000000" pitchFamily="18" charset="-128"/>
                <a:sym typeface="ヒラギノ角ゴ Pro W3" charset="0"/>
              </a:rPr>
              <a:t>せいぶ農産発 焼肉</a:t>
            </a:r>
            <a:r>
              <a:rPr lang="en-US" altLang="ja-JP" sz="1600" b="1" dirty="0">
                <a:solidFill>
                  <a:prstClr val="white"/>
                </a:solidFill>
                <a:latin typeface="HGS明朝E" panose="02020900000000000000" pitchFamily="18" charset="-128"/>
                <a:ea typeface="HGS明朝E" panose="02020900000000000000" pitchFamily="18" charset="-128"/>
                <a:sym typeface="ヒラギノ角ゴ Pro W3" charset="0"/>
              </a:rPr>
              <a:t>DINING </a:t>
            </a:r>
            <a:r>
              <a:rPr lang="ja-JP" altLang="en-US" sz="1600" b="1" dirty="0" err="1">
                <a:solidFill>
                  <a:prstClr val="white"/>
                </a:solidFill>
                <a:latin typeface="HGS明朝E" panose="02020900000000000000" pitchFamily="18" charset="-128"/>
                <a:ea typeface="HGS明朝E" panose="02020900000000000000" pitchFamily="18" charset="-128"/>
                <a:sym typeface="ヒラギノ角ゴ Pro W3" charset="0"/>
              </a:rPr>
              <a:t>まるぎゅう　 </a:t>
            </a:r>
            <a:r>
              <a:rPr lang="ja-JP" altLang="en-US" sz="1600" b="1" dirty="0">
                <a:solidFill>
                  <a:prstClr val="white"/>
                </a:solidFill>
                <a:latin typeface="HGS明朝E" panose="02020900000000000000" pitchFamily="18" charset="-128"/>
                <a:ea typeface="HGS明朝E" panose="02020900000000000000" pitchFamily="18" charset="-128"/>
                <a:sym typeface="ヒラギノ角ゴ Pro W3" charset="0"/>
              </a:rPr>
              <a:t> </a:t>
            </a:r>
            <a:endParaRPr kumimoji="1" lang="ja-JP" altLang="en-US" sz="1600" b="1" dirty="0">
              <a:solidFill>
                <a:prstClr val="white"/>
              </a:solidFill>
              <a:latin typeface="HGS明朝E" panose="02020900000000000000" pitchFamily="18" charset="-128"/>
              <a:ea typeface="HGS明朝E" panose="02020900000000000000" pitchFamily="18" charset="-128"/>
              <a:sym typeface="ヒラギノ角ゴ Pro W3" charset="0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3067D793-B4A3-4772-94A9-1A009ECBE6F8}"/>
              </a:ext>
            </a:extLst>
          </p:cNvPr>
          <p:cNvSpPr txBox="1"/>
          <p:nvPr/>
        </p:nvSpPr>
        <p:spPr>
          <a:xfrm>
            <a:off x="186189" y="9020025"/>
            <a:ext cx="3050183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ja-JP" sz="1200" dirty="0">
                <a:solidFill>
                  <a:prstClr val="white"/>
                </a:solidFill>
                <a:latin typeface="HGS明朝E" panose="02020900000000000000" pitchFamily="18" charset="-128"/>
                <a:ea typeface="HGS明朝E" panose="02020900000000000000" pitchFamily="18" charset="-128"/>
                <a:sym typeface="ヒラギノ角ゴ Pro W3" charset="0"/>
              </a:rPr>
              <a:t>〒024-0072</a:t>
            </a:r>
            <a:endParaRPr lang="ja-JP" altLang="en-US" sz="1200" dirty="0">
              <a:solidFill>
                <a:prstClr val="white"/>
              </a:solidFill>
              <a:latin typeface="HGS明朝E" panose="02020900000000000000" pitchFamily="18" charset="-128"/>
              <a:ea typeface="HGS明朝E" panose="02020900000000000000" pitchFamily="18" charset="-128"/>
              <a:sym typeface="ヒラギノ角ゴ Pro W3" charset="0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CD079C29-36F6-4BA2-A487-F318C9D03F3D}"/>
              </a:ext>
            </a:extLst>
          </p:cNvPr>
          <p:cNvSpPr txBox="1"/>
          <p:nvPr/>
        </p:nvSpPr>
        <p:spPr>
          <a:xfrm>
            <a:off x="186189" y="9202790"/>
            <a:ext cx="2377465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1200" dirty="0">
                <a:solidFill>
                  <a:prstClr val="white"/>
                </a:solidFill>
                <a:latin typeface="HGS明朝E" panose="02020900000000000000" pitchFamily="18" charset="-128"/>
                <a:ea typeface="HGS明朝E" panose="02020900000000000000" pitchFamily="18" charset="-128"/>
                <a:sym typeface="ヒラギノ角ゴ Pro W3" charset="0"/>
              </a:rPr>
              <a:t>岩手県北上市北鬼柳</a:t>
            </a:r>
            <a:r>
              <a:rPr lang="en-US" altLang="ja-JP" sz="1200" dirty="0">
                <a:solidFill>
                  <a:prstClr val="white"/>
                </a:solidFill>
                <a:latin typeface="HGS明朝E" panose="02020900000000000000" pitchFamily="18" charset="-128"/>
                <a:ea typeface="HGS明朝E" panose="02020900000000000000" pitchFamily="18" charset="-128"/>
                <a:sym typeface="ヒラギノ角ゴ Pro W3" charset="0"/>
              </a:rPr>
              <a:t>2</a:t>
            </a:r>
            <a:r>
              <a:rPr lang="en-US" altLang="zh-TW" sz="1200" dirty="0">
                <a:solidFill>
                  <a:prstClr val="white"/>
                </a:solidFill>
                <a:latin typeface="HGS明朝E" panose="02020900000000000000" pitchFamily="18" charset="-128"/>
                <a:ea typeface="HGS明朝E" panose="02020900000000000000" pitchFamily="18" charset="-128"/>
                <a:sym typeface="ヒラギノ角ゴ Pro W3" charset="0"/>
              </a:rPr>
              <a:t>3-</a:t>
            </a:r>
            <a:r>
              <a:rPr lang="en-US" altLang="ja-JP" sz="1200" dirty="0">
                <a:solidFill>
                  <a:prstClr val="white"/>
                </a:solidFill>
                <a:latin typeface="HGS明朝E" panose="02020900000000000000" pitchFamily="18" charset="-128"/>
                <a:ea typeface="HGS明朝E" panose="02020900000000000000" pitchFamily="18" charset="-128"/>
                <a:sym typeface="ヒラギノ角ゴ Pro W3" charset="0"/>
              </a:rPr>
              <a:t>69</a:t>
            </a:r>
            <a:r>
              <a:rPr lang="en-US" altLang="zh-TW" sz="1200" dirty="0">
                <a:solidFill>
                  <a:prstClr val="white"/>
                </a:solidFill>
                <a:latin typeface="HGS明朝E" panose="02020900000000000000" pitchFamily="18" charset="-128"/>
                <a:ea typeface="HGS明朝E" panose="02020900000000000000" pitchFamily="18" charset="-128"/>
                <a:sym typeface="ヒラギノ角ゴ Pro W3" charset="0"/>
              </a:rPr>
              <a:t>-</a:t>
            </a:r>
            <a:r>
              <a:rPr lang="en-US" altLang="ja-JP" sz="1200" dirty="0">
                <a:solidFill>
                  <a:prstClr val="white"/>
                </a:solidFill>
                <a:latin typeface="HGS明朝E" panose="02020900000000000000" pitchFamily="18" charset="-128"/>
                <a:ea typeface="HGS明朝E" panose="02020900000000000000" pitchFamily="18" charset="-128"/>
                <a:sym typeface="ヒラギノ角ゴ Pro W3" charset="0"/>
              </a:rPr>
              <a:t>1</a:t>
            </a:r>
            <a:endParaRPr lang="ja-JP" altLang="en-US" sz="1200" dirty="0">
              <a:solidFill>
                <a:prstClr val="white"/>
              </a:solidFill>
              <a:latin typeface="HGS明朝E" panose="02020900000000000000" pitchFamily="18" charset="-128"/>
              <a:ea typeface="HGS明朝E" panose="02020900000000000000" pitchFamily="18" charset="-128"/>
              <a:sym typeface="ヒラギノ角ゴ Pro W3" charset="0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CA784D5F-4E4F-4411-A426-C0DEE54238B4}"/>
              </a:ext>
            </a:extLst>
          </p:cNvPr>
          <p:cNvSpPr txBox="1"/>
          <p:nvPr/>
        </p:nvSpPr>
        <p:spPr>
          <a:xfrm>
            <a:off x="2473716" y="9202789"/>
            <a:ext cx="1792192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1200" dirty="0" err="1">
                <a:solidFill>
                  <a:prstClr val="white"/>
                </a:solidFill>
                <a:latin typeface="HGS明朝E" panose="02020900000000000000" pitchFamily="18" charset="-128"/>
                <a:ea typeface="HGS明朝E" panose="02020900000000000000" pitchFamily="18" charset="-128"/>
                <a:sym typeface="ヒラギノ角ゴ Pro W3" charset="0"/>
              </a:rPr>
              <a:t>えづりこ</a:t>
            </a:r>
            <a:r>
              <a:rPr lang="ja-JP" altLang="en-US" sz="1200" dirty="0">
                <a:solidFill>
                  <a:prstClr val="white"/>
                </a:solidFill>
                <a:latin typeface="HGS明朝E" panose="02020900000000000000" pitchFamily="18" charset="-128"/>
                <a:ea typeface="HGS明朝E" panose="02020900000000000000" pitchFamily="18" charset="-128"/>
                <a:sym typeface="ヒラギノ角ゴ Pro W3" charset="0"/>
              </a:rPr>
              <a:t>古墳公園の隣</a:t>
            </a: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4821147D-9188-428E-AD7F-3673D567869B}"/>
              </a:ext>
            </a:extLst>
          </p:cNvPr>
          <p:cNvSpPr txBox="1"/>
          <p:nvPr/>
        </p:nvSpPr>
        <p:spPr>
          <a:xfrm>
            <a:off x="141552" y="9431917"/>
            <a:ext cx="4664329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TW" altLang="en-US" sz="1200" dirty="0">
                <a:solidFill>
                  <a:prstClr val="white"/>
                </a:solidFill>
                <a:latin typeface="HGS明朝E" panose="02020900000000000000" pitchFamily="18" charset="-128"/>
                <a:ea typeface="HGS明朝E" panose="02020900000000000000" pitchFamily="18" charset="-128"/>
                <a:sym typeface="ヒラギノ角ゴ Pro W3" charset="0"/>
              </a:rPr>
              <a:t>［営業時間］ </a:t>
            </a:r>
            <a:r>
              <a:rPr lang="en-US" altLang="ja-JP" sz="1200" dirty="0">
                <a:solidFill>
                  <a:prstClr val="white"/>
                </a:solidFill>
                <a:latin typeface="HGS明朝E" panose="02020900000000000000" pitchFamily="18" charset="-128"/>
                <a:ea typeface="HGS明朝E" panose="02020900000000000000" pitchFamily="18" charset="-128"/>
                <a:sym typeface="ヒラギノ角ゴ Pro W3" charset="0"/>
              </a:rPr>
              <a:t>11</a:t>
            </a:r>
            <a:r>
              <a:rPr lang="ja-JP" altLang="en-US" sz="1200" dirty="0">
                <a:solidFill>
                  <a:prstClr val="white"/>
                </a:solidFill>
                <a:latin typeface="HGS明朝E" panose="02020900000000000000" pitchFamily="18" charset="-128"/>
                <a:ea typeface="HGS明朝E" panose="02020900000000000000" pitchFamily="18" charset="-128"/>
                <a:sym typeface="ヒラギノ角ゴ Pro W3" charset="0"/>
              </a:rPr>
              <a:t>：</a:t>
            </a:r>
            <a:r>
              <a:rPr lang="en-US" altLang="ja-JP" sz="1200" dirty="0">
                <a:solidFill>
                  <a:prstClr val="white"/>
                </a:solidFill>
                <a:latin typeface="HGS明朝E" panose="02020900000000000000" pitchFamily="18" charset="-128"/>
                <a:ea typeface="HGS明朝E" panose="02020900000000000000" pitchFamily="18" charset="-128"/>
                <a:sym typeface="ヒラギノ角ゴ Pro W3" charset="0"/>
              </a:rPr>
              <a:t>00</a:t>
            </a:r>
            <a:r>
              <a:rPr lang="ja-JP" altLang="en-US" sz="1200" dirty="0">
                <a:solidFill>
                  <a:prstClr val="white"/>
                </a:solidFill>
                <a:latin typeface="HGS明朝E" panose="02020900000000000000" pitchFamily="18" charset="-128"/>
                <a:ea typeface="HGS明朝E" panose="02020900000000000000" pitchFamily="18" charset="-128"/>
                <a:sym typeface="ヒラギノ角ゴ Pro W3" charset="0"/>
              </a:rPr>
              <a:t>～</a:t>
            </a:r>
            <a:r>
              <a:rPr lang="en-US" altLang="ja-JP" sz="1200" dirty="0">
                <a:solidFill>
                  <a:prstClr val="white"/>
                </a:solidFill>
                <a:latin typeface="HGS明朝E" panose="02020900000000000000" pitchFamily="18" charset="-128"/>
                <a:ea typeface="HGS明朝E" panose="02020900000000000000" pitchFamily="18" charset="-128"/>
                <a:sym typeface="ヒラギノ角ゴ Pro W3" charset="0"/>
              </a:rPr>
              <a:t>14</a:t>
            </a:r>
            <a:r>
              <a:rPr lang="ja-JP" altLang="en-US" sz="1200" dirty="0">
                <a:solidFill>
                  <a:prstClr val="white"/>
                </a:solidFill>
                <a:latin typeface="HGS明朝E" panose="02020900000000000000" pitchFamily="18" charset="-128"/>
                <a:ea typeface="HGS明朝E" panose="02020900000000000000" pitchFamily="18" charset="-128"/>
                <a:sym typeface="ヒラギノ角ゴ Pro W3" charset="0"/>
              </a:rPr>
              <a:t>：</a:t>
            </a:r>
            <a:r>
              <a:rPr lang="en-US" altLang="ja-JP" sz="1200" dirty="0">
                <a:solidFill>
                  <a:prstClr val="white"/>
                </a:solidFill>
                <a:latin typeface="HGS明朝E" panose="02020900000000000000" pitchFamily="18" charset="-128"/>
                <a:ea typeface="HGS明朝E" panose="02020900000000000000" pitchFamily="18" charset="-128"/>
                <a:sym typeface="ヒラギノ角ゴ Pro W3" charset="0"/>
              </a:rPr>
              <a:t>30</a:t>
            </a:r>
            <a:r>
              <a:rPr lang="zh-TW" altLang="en-US" sz="1200" dirty="0">
                <a:solidFill>
                  <a:prstClr val="white"/>
                </a:solidFill>
                <a:latin typeface="HGS明朝E" panose="02020900000000000000" pitchFamily="18" charset="-128"/>
                <a:ea typeface="HGS明朝E" panose="02020900000000000000" pitchFamily="18" charset="-128"/>
                <a:sym typeface="ヒラギノ角ゴ Pro W3" charset="0"/>
              </a:rPr>
              <a:t>（</a:t>
            </a:r>
            <a:r>
              <a:rPr lang="en-US" altLang="zh-TW" sz="1200" dirty="0">
                <a:solidFill>
                  <a:prstClr val="white"/>
                </a:solidFill>
                <a:latin typeface="HGS明朝E" panose="02020900000000000000" pitchFamily="18" charset="-128"/>
                <a:ea typeface="HGS明朝E" panose="02020900000000000000" pitchFamily="18" charset="-128"/>
                <a:sym typeface="ヒラギノ角ゴ Pro W3" charset="0"/>
              </a:rPr>
              <a:t>L.O.14:00</a:t>
            </a:r>
            <a:r>
              <a:rPr lang="ja-JP" altLang="en-US" sz="1200" dirty="0">
                <a:solidFill>
                  <a:prstClr val="white"/>
                </a:solidFill>
                <a:latin typeface="HGS明朝E" panose="02020900000000000000" pitchFamily="18" charset="-128"/>
                <a:ea typeface="HGS明朝E" panose="02020900000000000000" pitchFamily="18" charset="-128"/>
                <a:sym typeface="ヒラギノ角ゴ Pro W3" charset="0"/>
              </a:rPr>
              <a:t>）</a:t>
            </a:r>
            <a:endParaRPr lang="en-US" altLang="ja-JP" sz="1200" dirty="0">
              <a:solidFill>
                <a:prstClr val="white"/>
              </a:solidFill>
              <a:latin typeface="HGS明朝E" panose="02020900000000000000" pitchFamily="18" charset="-128"/>
              <a:ea typeface="HGS明朝E" panose="02020900000000000000" pitchFamily="18" charset="-128"/>
              <a:sym typeface="ヒラギノ角ゴ Pro W3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1200" dirty="0">
                <a:solidFill>
                  <a:prstClr val="white"/>
                </a:solidFill>
                <a:latin typeface="HGS明朝E" panose="02020900000000000000" pitchFamily="18" charset="-128"/>
                <a:ea typeface="HGS明朝E" panose="02020900000000000000" pitchFamily="18" charset="-128"/>
                <a:sym typeface="ヒラギノ角ゴ Pro W3" charset="0"/>
              </a:rPr>
              <a:t>　　　　　　 </a:t>
            </a:r>
            <a:r>
              <a:rPr lang="en-US" altLang="zh-TW" sz="1200" dirty="0">
                <a:solidFill>
                  <a:prstClr val="white"/>
                </a:solidFill>
                <a:latin typeface="HGS明朝E" panose="02020900000000000000" pitchFamily="18" charset="-128"/>
                <a:ea typeface="HGS明朝E" panose="02020900000000000000" pitchFamily="18" charset="-128"/>
                <a:sym typeface="ヒラギノ角ゴ Pro W3" charset="0"/>
              </a:rPr>
              <a:t>17</a:t>
            </a:r>
            <a:r>
              <a:rPr lang="zh-TW" altLang="en-US" sz="1200" dirty="0">
                <a:solidFill>
                  <a:prstClr val="white"/>
                </a:solidFill>
                <a:latin typeface="HGS明朝E" panose="02020900000000000000" pitchFamily="18" charset="-128"/>
                <a:ea typeface="HGS明朝E" panose="02020900000000000000" pitchFamily="18" charset="-128"/>
                <a:sym typeface="ヒラギノ角ゴ Pro W3" charset="0"/>
              </a:rPr>
              <a:t>：</a:t>
            </a:r>
            <a:r>
              <a:rPr lang="en-US" altLang="zh-TW" sz="1200" dirty="0">
                <a:solidFill>
                  <a:prstClr val="white"/>
                </a:solidFill>
                <a:latin typeface="HGS明朝E" panose="02020900000000000000" pitchFamily="18" charset="-128"/>
                <a:ea typeface="HGS明朝E" panose="02020900000000000000" pitchFamily="18" charset="-128"/>
                <a:sym typeface="ヒラギノ角ゴ Pro W3" charset="0"/>
              </a:rPr>
              <a:t>00〜2</a:t>
            </a:r>
            <a:r>
              <a:rPr lang="en-US" altLang="ja-JP" sz="1200" dirty="0">
                <a:solidFill>
                  <a:prstClr val="white"/>
                </a:solidFill>
                <a:latin typeface="HGS明朝E" panose="02020900000000000000" pitchFamily="18" charset="-128"/>
                <a:ea typeface="HGS明朝E" panose="02020900000000000000" pitchFamily="18" charset="-128"/>
                <a:sym typeface="ヒラギノ角ゴ Pro W3" charset="0"/>
              </a:rPr>
              <a:t>2</a:t>
            </a:r>
            <a:r>
              <a:rPr lang="zh-TW" altLang="en-US" sz="1200" dirty="0">
                <a:solidFill>
                  <a:prstClr val="white"/>
                </a:solidFill>
                <a:latin typeface="HGS明朝E" panose="02020900000000000000" pitchFamily="18" charset="-128"/>
                <a:ea typeface="HGS明朝E" panose="02020900000000000000" pitchFamily="18" charset="-128"/>
                <a:sym typeface="ヒラギノ角ゴ Pro W3" charset="0"/>
              </a:rPr>
              <a:t>：</a:t>
            </a:r>
            <a:r>
              <a:rPr lang="en-US" altLang="zh-TW" sz="1200" dirty="0">
                <a:solidFill>
                  <a:prstClr val="white"/>
                </a:solidFill>
                <a:latin typeface="HGS明朝E" panose="02020900000000000000" pitchFamily="18" charset="-128"/>
                <a:ea typeface="HGS明朝E" panose="02020900000000000000" pitchFamily="18" charset="-128"/>
                <a:sym typeface="ヒラギノ角ゴ Pro W3" charset="0"/>
              </a:rPr>
              <a:t>00</a:t>
            </a:r>
            <a:r>
              <a:rPr lang="zh-TW" altLang="en-US" sz="1200" dirty="0">
                <a:solidFill>
                  <a:prstClr val="white"/>
                </a:solidFill>
                <a:latin typeface="HGS明朝E" panose="02020900000000000000" pitchFamily="18" charset="-128"/>
                <a:ea typeface="HGS明朝E" panose="02020900000000000000" pitchFamily="18" charset="-128"/>
                <a:sym typeface="ヒラギノ角ゴ Pro W3" charset="0"/>
              </a:rPr>
              <a:t>（</a:t>
            </a:r>
            <a:r>
              <a:rPr lang="en-US" altLang="zh-TW" sz="1200" dirty="0">
                <a:solidFill>
                  <a:prstClr val="white"/>
                </a:solidFill>
                <a:latin typeface="HGS明朝E" panose="02020900000000000000" pitchFamily="18" charset="-128"/>
                <a:ea typeface="HGS明朝E" panose="02020900000000000000" pitchFamily="18" charset="-128"/>
                <a:sym typeface="ヒラギノ角ゴ Pro W3" charset="0"/>
              </a:rPr>
              <a:t>L.O.2</a:t>
            </a:r>
            <a:r>
              <a:rPr lang="en-US" altLang="ja-JP" sz="1200" dirty="0">
                <a:solidFill>
                  <a:prstClr val="white"/>
                </a:solidFill>
                <a:latin typeface="HGS明朝E" panose="02020900000000000000" pitchFamily="18" charset="-128"/>
                <a:ea typeface="HGS明朝E" panose="02020900000000000000" pitchFamily="18" charset="-128"/>
                <a:sym typeface="ヒラギノ角ゴ Pro W3" charset="0"/>
              </a:rPr>
              <a:t>1</a:t>
            </a:r>
            <a:r>
              <a:rPr lang="en-US" altLang="zh-TW" sz="1200" dirty="0">
                <a:solidFill>
                  <a:prstClr val="white"/>
                </a:solidFill>
                <a:latin typeface="HGS明朝E" panose="02020900000000000000" pitchFamily="18" charset="-128"/>
                <a:ea typeface="HGS明朝E" panose="02020900000000000000" pitchFamily="18" charset="-128"/>
                <a:sym typeface="ヒラギノ角ゴ Pro W3" charset="0"/>
              </a:rPr>
              <a:t>:30</a:t>
            </a:r>
            <a:r>
              <a:rPr lang="ja-JP" altLang="en-US" sz="1200" dirty="0">
                <a:solidFill>
                  <a:prstClr val="white"/>
                </a:solidFill>
                <a:latin typeface="HGS明朝E" panose="02020900000000000000" pitchFamily="18" charset="-128"/>
                <a:ea typeface="HGS明朝E" panose="02020900000000000000" pitchFamily="18" charset="-128"/>
                <a:sym typeface="ヒラギノ角ゴ Pro W3" charset="0"/>
              </a:rPr>
              <a:t>）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2B0565DB-C8EB-43CF-A221-5AA06D1EAA2D}"/>
              </a:ext>
            </a:extLst>
          </p:cNvPr>
          <p:cNvSpPr txBox="1"/>
          <p:nvPr/>
        </p:nvSpPr>
        <p:spPr>
          <a:xfrm>
            <a:off x="141552" y="9811030"/>
            <a:ext cx="18215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ja-JP" altLang="en-US" sz="1200" dirty="0">
                <a:solidFill>
                  <a:prstClr val="white"/>
                </a:solidFill>
                <a:latin typeface="HGS明朝E" panose="02020900000000000000" pitchFamily="18" charset="-128"/>
                <a:ea typeface="HGS明朝E" panose="02020900000000000000" pitchFamily="18" charset="-128"/>
                <a:sym typeface="ヒラギノ角ゴ Pro W3" charset="0"/>
              </a:rPr>
              <a:t>［定休日］毎週月曜日</a:t>
            </a: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7A68B74A-DB17-4EF3-B2A1-4648854CFC67}"/>
              </a:ext>
            </a:extLst>
          </p:cNvPr>
          <p:cNvSpPr txBox="1"/>
          <p:nvPr/>
        </p:nvSpPr>
        <p:spPr>
          <a:xfrm>
            <a:off x="141552" y="10041567"/>
            <a:ext cx="4224776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1200" dirty="0">
                <a:solidFill>
                  <a:prstClr val="white"/>
                </a:solidFill>
                <a:latin typeface="HGS明朝E" panose="02020900000000000000" pitchFamily="18" charset="-128"/>
                <a:ea typeface="HGS明朝E" panose="02020900000000000000" pitchFamily="18" charset="-128"/>
                <a:sym typeface="ヒラギノ角ゴ Pro W3" charset="0"/>
              </a:rPr>
              <a:t>［お問合せ］</a:t>
            </a:r>
            <a:r>
              <a:rPr lang="en-US" altLang="ja-JP" sz="1200" dirty="0">
                <a:solidFill>
                  <a:prstClr val="white"/>
                </a:solidFill>
                <a:latin typeface="HGS明朝E" panose="02020900000000000000" pitchFamily="18" charset="-128"/>
                <a:ea typeface="HGS明朝E" panose="02020900000000000000" pitchFamily="18" charset="-128"/>
                <a:sym typeface="ヒラギノ角ゴ Pro W3" charset="0"/>
              </a:rPr>
              <a:t>TEL</a:t>
            </a:r>
            <a:r>
              <a:rPr lang="ja-JP" altLang="en-US" sz="1200" dirty="0">
                <a:solidFill>
                  <a:prstClr val="white"/>
                </a:solidFill>
                <a:latin typeface="HGS明朝E" panose="02020900000000000000" pitchFamily="18" charset="-128"/>
                <a:ea typeface="HGS明朝E" panose="02020900000000000000" pitchFamily="18" charset="-128"/>
                <a:sym typeface="ヒラギノ角ゴ Pro W3" charset="0"/>
              </a:rPr>
              <a:t> </a:t>
            </a:r>
            <a:r>
              <a:rPr lang="en-US" altLang="ja-JP" sz="1200" dirty="0">
                <a:solidFill>
                  <a:prstClr val="white"/>
                </a:solidFill>
                <a:latin typeface="HGS明朝E" panose="02020900000000000000" pitchFamily="18" charset="-128"/>
                <a:ea typeface="HGS明朝E" panose="02020900000000000000" pitchFamily="18" charset="-128"/>
                <a:sym typeface="ヒラギノ角ゴ Pro W3" charset="0"/>
              </a:rPr>
              <a:t>0197-62-3077</a:t>
            </a:r>
            <a:r>
              <a:rPr lang="ja-JP" altLang="en-US" sz="1200" dirty="0">
                <a:solidFill>
                  <a:prstClr val="white"/>
                </a:solidFill>
                <a:latin typeface="HGS明朝E" panose="02020900000000000000" pitchFamily="18" charset="-128"/>
                <a:ea typeface="HGS明朝E" panose="02020900000000000000" pitchFamily="18" charset="-128"/>
                <a:sym typeface="ヒラギノ角ゴ Pro W3" charset="0"/>
              </a:rPr>
              <a:t>　　</a:t>
            </a:r>
            <a:r>
              <a:rPr lang="en-US" altLang="ja-JP" sz="1200" dirty="0">
                <a:solidFill>
                  <a:prstClr val="white"/>
                </a:solidFill>
                <a:latin typeface="HGS明朝E" panose="02020900000000000000" pitchFamily="18" charset="-128"/>
                <a:ea typeface="HGS明朝E" panose="02020900000000000000" pitchFamily="18" charset="-128"/>
                <a:sym typeface="ヒラギノ角ゴ Pro W3" charset="0"/>
              </a:rPr>
              <a:t>FAX</a:t>
            </a:r>
            <a:r>
              <a:rPr lang="ja-JP" altLang="en-US" sz="1200" dirty="0">
                <a:solidFill>
                  <a:prstClr val="white"/>
                </a:solidFill>
                <a:latin typeface="HGS明朝E" panose="02020900000000000000" pitchFamily="18" charset="-128"/>
                <a:ea typeface="HGS明朝E" panose="02020900000000000000" pitchFamily="18" charset="-128"/>
                <a:sym typeface="ヒラギノ角ゴ Pro W3" charset="0"/>
              </a:rPr>
              <a:t> </a:t>
            </a:r>
            <a:r>
              <a:rPr lang="en-US" altLang="ja-JP" sz="1200" dirty="0">
                <a:solidFill>
                  <a:prstClr val="white"/>
                </a:solidFill>
                <a:latin typeface="HGS明朝E" panose="02020900000000000000" pitchFamily="18" charset="-128"/>
                <a:ea typeface="HGS明朝E" panose="02020900000000000000" pitchFamily="18" charset="-128"/>
                <a:sym typeface="ヒラギノ角ゴ Pro W3" charset="0"/>
              </a:rPr>
              <a:t>0197-62-3078</a:t>
            </a: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306C4F48-332D-4892-BC15-48742D045898}"/>
              </a:ext>
            </a:extLst>
          </p:cNvPr>
          <p:cNvSpPr txBox="1"/>
          <p:nvPr/>
        </p:nvSpPr>
        <p:spPr>
          <a:xfrm>
            <a:off x="141552" y="10279616"/>
            <a:ext cx="3946809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1200" dirty="0">
                <a:solidFill>
                  <a:prstClr val="white"/>
                </a:solidFill>
                <a:latin typeface="HGS明朝E" panose="02020900000000000000" pitchFamily="18" charset="-128"/>
                <a:ea typeface="HGS明朝E" panose="02020900000000000000" pitchFamily="18" charset="-128"/>
                <a:sym typeface="ヒラギノ角ゴ Pro W3" charset="0"/>
              </a:rPr>
              <a:t>［ホームページ］ </a:t>
            </a:r>
            <a:r>
              <a:rPr lang="en-US" altLang="ja-JP" sz="1200" dirty="0">
                <a:solidFill>
                  <a:prstClr val="white"/>
                </a:solidFill>
                <a:latin typeface="HGS明朝E" panose="02020900000000000000" pitchFamily="18" charset="-128"/>
                <a:ea typeface="HGS明朝E" panose="02020900000000000000" pitchFamily="18" charset="-128"/>
                <a:sym typeface="ヒラギノ角ゴ Pro W3" charset="0"/>
              </a:rPr>
              <a:t>https://www.seibu-marugyu.com/</a:t>
            </a:r>
            <a:endParaRPr lang="ja-JP" altLang="en-US" sz="1200" dirty="0">
              <a:solidFill>
                <a:prstClr val="white"/>
              </a:solidFill>
              <a:latin typeface="HGS明朝E" panose="02020900000000000000" pitchFamily="18" charset="-128"/>
              <a:ea typeface="HGS明朝E" panose="02020900000000000000" pitchFamily="18" charset="-128"/>
              <a:sym typeface="ヒラギノ角ゴ Pro W3" charset="0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433C01D9-0552-4045-B9FF-0707904473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8980" y="9046047"/>
            <a:ext cx="2475976" cy="1355211"/>
          </a:xfrm>
          <a:prstGeom prst="rect">
            <a:avLst/>
          </a:prstGeom>
        </p:spPr>
      </p:pic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BF6A03F6-EB25-40A0-97CD-271577FF7F3A}"/>
              </a:ext>
            </a:extLst>
          </p:cNvPr>
          <p:cNvSpPr txBox="1"/>
          <p:nvPr/>
        </p:nvSpPr>
        <p:spPr>
          <a:xfrm>
            <a:off x="526789" y="8471635"/>
            <a:ext cx="66790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>
                <a:latin typeface="HGS明朝E" panose="02020900000000000000" pitchFamily="18" charset="-128"/>
                <a:ea typeface="HGS明朝E" panose="02020900000000000000" pitchFamily="18" charset="-128"/>
              </a:rPr>
              <a:t>※</a:t>
            </a:r>
            <a:r>
              <a:rPr kumimoji="1" lang="ja-JP" altLang="en-US" sz="1400" dirty="0">
                <a:latin typeface="HGS明朝E" panose="02020900000000000000" pitchFamily="18" charset="-128"/>
                <a:ea typeface="HGS明朝E" panose="02020900000000000000" pitchFamily="18" charset="-128"/>
              </a:rPr>
              <a:t>詳細はホームページ＞宅配サービスをご参照ください。</a:t>
            </a: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35D3C1FC-7C6E-4D4A-9E90-AE2CD141CD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5134" y="319557"/>
            <a:ext cx="2782857" cy="1851750"/>
          </a:xfrm>
          <a:prstGeom prst="rect">
            <a:avLst/>
          </a:prstGeom>
        </p:spPr>
      </p:pic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1BFDBE98-5FED-499E-8F6A-B7142AFDF764}"/>
              </a:ext>
            </a:extLst>
          </p:cNvPr>
          <p:cNvSpPr txBox="1"/>
          <p:nvPr/>
        </p:nvSpPr>
        <p:spPr>
          <a:xfrm>
            <a:off x="314103" y="2197762"/>
            <a:ext cx="30557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ja-JP" altLang="en-US" sz="1400" dirty="0">
                <a:latin typeface="HGS明朝E" panose="02020900000000000000" pitchFamily="18" charset="-128"/>
                <a:ea typeface="HGS明朝E" panose="02020900000000000000" pitchFamily="18" charset="-128"/>
              </a:rPr>
              <a:t>バーベキュー松セット（</a:t>
            </a:r>
            <a:r>
              <a:rPr kumimoji="1" lang="en-US" altLang="ja-JP" sz="1400" dirty="0">
                <a:latin typeface="HGS明朝E" panose="02020900000000000000" pitchFamily="18" charset="-128"/>
                <a:ea typeface="HGS明朝E" panose="02020900000000000000" pitchFamily="18" charset="-128"/>
              </a:rPr>
              <a:t>4-6</a:t>
            </a:r>
            <a:r>
              <a:rPr kumimoji="1" lang="ja-JP" altLang="en-US" sz="1400" dirty="0">
                <a:latin typeface="HGS明朝E" panose="02020900000000000000" pitchFamily="18" charset="-128"/>
                <a:ea typeface="HGS明朝E" panose="02020900000000000000" pitchFamily="18" charset="-128"/>
              </a:rPr>
              <a:t>人前）</a:t>
            </a:r>
            <a:r>
              <a:rPr kumimoji="1" lang="en-US" altLang="ja-JP" sz="1400" b="1" i="1" u="sng" dirty="0">
                <a:latin typeface="HGS明朝E" panose="02020900000000000000" pitchFamily="18" charset="-128"/>
                <a:ea typeface="HGS明朝E" panose="02020900000000000000" pitchFamily="18" charset="-128"/>
              </a:rPr>
              <a:t>12,100</a:t>
            </a:r>
            <a:r>
              <a:rPr kumimoji="1" lang="ja-JP" altLang="en-US" sz="1400" b="1" i="1" u="sng" dirty="0">
                <a:latin typeface="HGS明朝E" panose="02020900000000000000" pitchFamily="18" charset="-128"/>
                <a:ea typeface="HGS明朝E" panose="02020900000000000000" pitchFamily="18" charset="-128"/>
              </a:rPr>
              <a:t>円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16C476EF-1BBC-4476-9D6D-BA251EE733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684" y="331439"/>
            <a:ext cx="2782856" cy="1848276"/>
          </a:xfrm>
          <a:prstGeom prst="rect">
            <a:avLst/>
          </a:prstGeom>
        </p:spPr>
      </p:pic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EF2FD755-CC76-4F97-9DBF-3E81555B8E2A}"/>
              </a:ext>
            </a:extLst>
          </p:cNvPr>
          <p:cNvSpPr txBox="1"/>
          <p:nvPr/>
        </p:nvSpPr>
        <p:spPr>
          <a:xfrm>
            <a:off x="4150085" y="2179828"/>
            <a:ext cx="30557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ja-JP" altLang="en-US" sz="1400" dirty="0">
                <a:latin typeface="HGS明朝E" panose="02020900000000000000" pitchFamily="18" charset="-128"/>
                <a:ea typeface="HGS明朝E" panose="02020900000000000000" pitchFamily="18" charset="-128"/>
              </a:rPr>
              <a:t>バーベキュー竹セット（</a:t>
            </a:r>
            <a:r>
              <a:rPr kumimoji="1" lang="en-US" altLang="ja-JP" sz="1400" dirty="0">
                <a:latin typeface="HGS明朝E" panose="02020900000000000000" pitchFamily="18" charset="-128"/>
                <a:ea typeface="HGS明朝E" panose="02020900000000000000" pitchFamily="18" charset="-128"/>
              </a:rPr>
              <a:t>4-6</a:t>
            </a:r>
            <a:r>
              <a:rPr kumimoji="1" lang="ja-JP" altLang="en-US" sz="1400" dirty="0">
                <a:latin typeface="HGS明朝E" panose="02020900000000000000" pitchFamily="18" charset="-128"/>
                <a:ea typeface="HGS明朝E" panose="02020900000000000000" pitchFamily="18" charset="-128"/>
              </a:rPr>
              <a:t>人前）</a:t>
            </a:r>
            <a:r>
              <a:rPr kumimoji="1" lang="en-US" altLang="ja-JP" sz="1400" b="1" i="1" u="sng" dirty="0">
                <a:latin typeface="HGS明朝E" panose="02020900000000000000" pitchFamily="18" charset="-128"/>
                <a:ea typeface="HGS明朝E" panose="02020900000000000000" pitchFamily="18" charset="-128"/>
              </a:rPr>
              <a:t>7,900</a:t>
            </a:r>
            <a:r>
              <a:rPr kumimoji="1" lang="ja-JP" altLang="en-US" sz="1400" b="1" i="1" u="sng" dirty="0">
                <a:latin typeface="HGS明朝E" panose="02020900000000000000" pitchFamily="18" charset="-128"/>
                <a:ea typeface="HGS明朝E" panose="02020900000000000000" pitchFamily="18" charset="-128"/>
              </a:rPr>
              <a:t>円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195F8E31-C246-49ED-ACB9-66FAEA7B09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2214" y="4284581"/>
            <a:ext cx="2156696" cy="1409684"/>
          </a:xfrm>
          <a:prstGeom prst="rect">
            <a:avLst/>
          </a:prstGeom>
        </p:spPr>
      </p:pic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B378AFDF-EEE1-4220-9211-7D5CF9EF31D9}"/>
              </a:ext>
            </a:extLst>
          </p:cNvPr>
          <p:cNvSpPr txBox="1"/>
          <p:nvPr/>
        </p:nvSpPr>
        <p:spPr>
          <a:xfrm>
            <a:off x="262164" y="5701348"/>
            <a:ext cx="36041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 dirty="0">
                <a:latin typeface="HGS明朝E" panose="02020900000000000000" pitchFamily="18" charset="-128"/>
                <a:ea typeface="HGS明朝E" panose="02020900000000000000" pitchFamily="18" charset="-128"/>
              </a:rPr>
              <a:t>きたかみ牛食べ比べセット</a:t>
            </a:r>
            <a:endParaRPr kumimoji="1" lang="en-US" altLang="ja-JP" sz="1400" dirty="0">
              <a:latin typeface="HGS明朝E" panose="02020900000000000000" pitchFamily="18" charset="-128"/>
              <a:ea typeface="HGS明朝E" panose="02020900000000000000" pitchFamily="18" charset="-128"/>
            </a:endParaRPr>
          </a:p>
          <a:p>
            <a:r>
              <a:rPr kumimoji="1" lang="ja-JP" altLang="en-US" sz="1400" dirty="0">
                <a:latin typeface="HGS明朝E" panose="02020900000000000000" pitchFamily="18" charset="-128"/>
                <a:ea typeface="HGS明朝E" panose="02020900000000000000" pitchFamily="18" charset="-128"/>
              </a:rPr>
              <a:t>（</a:t>
            </a:r>
            <a:r>
              <a:rPr kumimoji="1" lang="en-US" altLang="ja-JP" sz="1400" dirty="0">
                <a:latin typeface="HGS明朝E" panose="02020900000000000000" pitchFamily="18" charset="-128"/>
                <a:ea typeface="HGS明朝E" panose="02020900000000000000" pitchFamily="18" charset="-128"/>
              </a:rPr>
              <a:t>2-3</a:t>
            </a:r>
            <a:r>
              <a:rPr kumimoji="1" lang="ja-JP" altLang="en-US" sz="1400" dirty="0">
                <a:latin typeface="HGS明朝E" panose="02020900000000000000" pitchFamily="18" charset="-128"/>
                <a:ea typeface="HGS明朝E" panose="02020900000000000000" pitchFamily="18" charset="-128"/>
              </a:rPr>
              <a:t>人前）</a:t>
            </a:r>
            <a:r>
              <a:rPr kumimoji="1" lang="en-US" altLang="ja-JP" sz="1400" b="1" i="1" u="sng" dirty="0">
                <a:latin typeface="HGS明朝E" panose="02020900000000000000" pitchFamily="18" charset="-128"/>
                <a:ea typeface="HGS明朝E" panose="02020900000000000000" pitchFamily="18" charset="-128"/>
              </a:rPr>
              <a:t>4,650</a:t>
            </a:r>
            <a:r>
              <a:rPr kumimoji="1" lang="ja-JP" altLang="en-US" sz="1400" b="1" i="1" u="sng" dirty="0">
                <a:latin typeface="HGS明朝E" panose="02020900000000000000" pitchFamily="18" charset="-128"/>
                <a:ea typeface="HGS明朝E" panose="02020900000000000000" pitchFamily="18" charset="-128"/>
              </a:rPr>
              <a:t>円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669F2480-DAF6-477B-9F08-DD10A719492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28500" y="4283239"/>
            <a:ext cx="2165878" cy="1408178"/>
          </a:xfrm>
          <a:prstGeom prst="rect">
            <a:avLst/>
          </a:prstGeom>
        </p:spPr>
      </p:pic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F779B287-AEC3-4EE8-ACCD-9AF8B5AD5743}"/>
              </a:ext>
            </a:extLst>
          </p:cNvPr>
          <p:cNvSpPr txBox="1"/>
          <p:nvPr/>
        </p:nvSpPr>
        <p:spPr>
          <a:xfrm>
            <a:off x="3943627" y="5820780"/>
            <a:ext cx="30557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 dirty="0">
                <a:latin typeface="HGS明朝E" panose="02020900000000000000" pitchFamily="18" charset="-128"/>
                <a:ea typeface="HGS明朝E" panose="02020900000000000000" pitchFamily="18" charset="-128"/>
              </a:rPr>
              <a:t>ミックスセット（</a:t>
            </a:r>
            <a:r>
              <a:rPr kumimoji="1" lang="en-US" altLang="ja-JP" sz="1400" dirty="0">
                <a:latin typeface="HGS明朝E" panose="02020900000000000000" pitchFamily="18" charset="-128"/>
                <a:ea typeface="HGS明朝E" panose="02020900000000000000" pitchFamily="18" charset="-128"/>
              </a:rPr>
              <a:t>2-3</a:t>
            </a:r>
            <a:r>
              <a:rPr kumimoji="1" lang="ja-JP" altLang="en-US" sz="1400" dirty="0">
                <a:latin typeface="HGS明朝E" panose="02020900000000000000" pitchFamily="18" charset="-128"/>
                <a:ea typeface="HGS明朝E" panose="02020900000000000000" pitchFamily="18" charset="-128"/>
              </a:rPr>
              <a:t>人前）</a:t>
            </a:r>
            <a:r>
              <a:rPr kumimoji="1" lang="en-US" altLang="ja-JP" sz="1400" b="1" i="1" u="sng" dirty="0">
                <a:latin typeface="HGS明朝E" panose="02020900000000000000" pitchFamily="18" charset="-128"/>
                <a:ea typeface="HGS明朝E" panose="02020900000000000000" pitchFamily="18" charset="-128"/>
              </a:rPr>
              <a:t>3,600</a:t>
            </a:r>
            <a:r>
              <a:rPr kumimoji="1" lang="ja-JP" altLang="en-US" sz="1400" b="1" i="1" u="sng" dirty="0">
                <a:latin typeface="HGS明朝E" panose="02020900000000000000" pitchFamily="18" charset="-128"/>
                <a:ea typeface="HGS明朝E" panose="02020900000000000000" pitchFamily="18" charset="-128"/>
              </a:rPr>
              <a:t>円</a:t>
            </a:r>
            <a:r>
              <a:rPr kumimoji="1" lang="ja-JP" altLang="en-US" sz="1400" dirty="0">
                <a:latin typeface="HGS明朝E" panose="02020900000000000000" pitchFamily="18" charset="-128"/>
                <a:ea typeface="HGS明朝E" panose="02020900000000000000" pitchFamily="18" charset="-128"/>
              </a:rPr>
              <a:t>　　　　　</a:t>
            </a:r>
          </a:p>
        </p:txBody>
      </p:sp>
      <p:sp>
        <p:nvSpPr>
          <p:cNvPr id="34" name="正方形/長方形 33">
            <a:extLst>
              <a:ext uri="{FF2B5EF4-FFF2-40B4-BE49-F238E27FC236}">
                <a16:creationId xmlns:a16="http://schemas.microsoft.com/office/drawing/2014/main" id="{D2E132C6-2ADC-43F5-B354-AFB4EC9297E3}"/>
              </a:ext>
            </a:extLst>
          </p:cNvPr>
          <p:cNvSpPr/>
          <p:nvPr/>
        </p:nvSpPr>
        <p:spPr>
          <a:xfrm>
            <a:off x="526789" y="8020469"/>
            <a:ext cx="6998579" cy="5232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ja-JP" altLang="en-US" sz="1400" dirty="0">
                <a:latin typeface="HGS明朝E" panose="02020900000000000000" pitchFamily="18" charset="-128"/>
                <a:ea typeface="HGS明朝E" panose="02020900000000000000" pitchFamily="18" charset="-128"/>
              </a:rPr>
              <a:t>その他、精肉、お米、小麦粉、味噌、乾麺、レトルトカレーも宅配料は無料で</a:t>
            </a:r>
            <a:endParaRPr lang="en-US" altLang="ja-JP" sz="1400" dirty="0">
              <a:latin typeface="HGS明朝E" panose="02020900000000000000" pitchFamily="18" charset="-128"/>
              <a:ea typeface="HGS明朝E" panose="02020900000000000000" pitchFamily="18" charset="-128"/>
            </a:endParaRPr>
          </a:p>
          <a:p>
            <a:r>
              <a:rPr lang="ja-JP" altLang="en-US" sz="1400" dirty="0">
                <a:latin typeface="HGS明朝E" panose="02020900000000000000" pitchFamily="18" charset="-128"/>
                <a:ea typeface="HGS明朝E" panose="02020900000000000000" pitchFamily="18" charset="-128"/>
              </a:rPr>
              <a:t>お届けします（税込み合計</a:t>
            </a:r>
            <a:r>
              <a:rPr lang="en-US" altLang="ja-JP" sz="1400" dirty="0">
                <a:latin typeface="HGS明朝E" panose="02020900000000000000" pitchFamily="18" charset="-128"/>
                <a:ea typeface="HGS明朝E" panose="02020900000000000000" pitchFamily="18" charset="-128"/>
              </a:rPr>
              <a:t>10,000</a:t>
            </a:r>
            <a:r>
              <a:rPr lang="ja-JP" altLang="en-US" sz="1400" dirty="0">
                <a:latin typeface="HGS明朝E" panose="02020900000000000000" pitchFamily="18" charset="-128"/>
                <a:ea typeface="HGS明朝E" panose="02020900000000000000" pitchFamily="18" charset="-128"/>
              </a:rPr>
              <a:t>以上のご注文に限ります）。</a:t>
            </a:r>
            <a:endParaRPr lang="en-US" altLang="ja-JP" sz="1400" dirty="0">
              <a:latin typeface="HGS明朝E" panose="02020900000000000000" pitchFamily="18" charset="-128"/>
              <a:ea typeface="HGS明朝E" panose="02020900000000000000" pitchFamily="18" charset="-128"/>
            </a:endParaRPr>
          </a:p>
        </p:txBody>
      </p:sp>
      <p:pic>
        <p:nvPicPr>
          <p:cNvPr id="37" name="図 36">
            <a:extLst>
              <a:ext uri="{FF2B5EF4-FFF2-40B4-BE49-F238E27FC236}">
                <a16:creationId xmlns:a16="http://schemas.microsoft.com/office/drawing/2014/main" id="{A661C4F6-7DD4-47AC-A100-EA28F2F665F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50" y="6529937"/>
            <a:ext cx="1847445" cy="1231630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50800" dir="3000000" algn="ctr" rotWithShape="0">
              <a:schemeClr val="tx1"/>
            </a:outerShdw>
          </a:effectLst>
        </p:spPr>
      </p:pic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539422D3-03CA-440D-B24B-9F4B937C8665}"/>
              </a:ext>
            </a:extLst>
          </p:cNvPr>
          <p:cNvSpPr txBox="1"/>
          <p:nvPr/>
        </p:nvSpPr>
        <p:spPr>
          <a:xfrm>
            <a:off x="2034718" y="6915504"/>
            <a:ext cx="20274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400" dirty="0">
                <a:latin typeface="HGS明朝E" panose="02020900000000000000" pitchFamily="18" charset="-128"/>
                <a:ea typeface="HGS明朝E" panose="02020900000000000000" pitchFamily="18" charset="-128"/>
              </a:rPr>
              <a:t>焼き野菜盛合せ</a:t>
            </a:r>
            <a:endParaRPr kumimoji="1" lang="en-US" altLang="ja-JP" sz="1400" dirty="0">
              <a:latin typeface="HGS明朝E" panose="02020900000000000000" pitchFamily="18" charset="-128"/>
              <a:ea typeface="HGS明朝E" panose="02020900000000000000" pitchFamily="18" charset="-128"/>
            </a:endParaRPr>
          </a:p>
          <a:p>
            <a:pPr algn="ctr"/>
            <a:r>
              <a:rPr kumimoji="1" lang="en-US" altLang="ja-JP" sz="1400" dirty="0">
                <a:latin typeface="HGS明朝E" panose="02020900000000000000" pitchFamily="18" charset="-128"/>
                <a:ea typeface="HGS明朝E" panose="02020900000000000000" pitchFamily="18" charset="-128"/>
              </a:rPr>
              <a:t>【2</a:t>
            </a:r>
            <a:r>
              <a:rPr kumimoji="1" lang="ja-JP" altLang="en-US" sz="1400" dirty="0">
                <a:latin typeface="HGS明朝E" panose="02020900000000000000" pitchFamily="18" charset="-128"/>
                <a:ea typeface="HGS明朝E" panose="02020900000000000000" pitchFamily="18" charset="-128"/>
              </a:rPr>
              <a:t>～３人前</a:t>
            </a:r>
            <a:r>
              <a:rPr kumimoji="1" lang="en-US" altLang="ja-JP" sz="1400" dirty="0">
                <a:latin typeface="HGS明朝E" panose="02020900000000000000" pitchFamily="18" charset="-128"/>
                <a:ea typeface="HGS明朝E" panose="02020900000000000000" pitchFamily="18" charset="-128"/>
              </a:rPr>
              <a:t>】</a:t>
            </a: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997F0772-8AD7-46D0-8664-44890B466E4F}"/>
              </a:ext>
            </a:extLst>
          </p:cNvPr>
          <p:cNvSpPr txBox="1"/>
          <p:nvPr/>
        </p:nvSpPr>
        <p:spPr>
          <a:xfrm>
            <a:off x="2684640" y="7333221"/>
            <a:ext cx="11255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400" b="1" i="1" u="sng" dirty="0">
                <a:latin typeface="HGS明朝E" panose="02020900000000000000" pitchFamily="18" charset="-128"/>
                <a:ea typeface="HGS明朝E" panose="02020900000000000000" pitchFamily="18" charset="-128"/>
              </a:rPr>
              <a:t>410</a:t>
            </a:r>
            <a:r>
              <a:rPr kumimoji="1" lang="ja-JP" altLang="en-US" sz="1400" b="1" i="1" u="sng" dirty="0">
                <a:latin typeface="HGS明朝E" panose="02020900000000000000" pitchFamily="18" charset="-128"/>
                <a:ea typeface="HGS明朝E" panose="02020900000000000000" pitchFamily="18" charset="-128"/>
              </a:rPr>
              <a:t>円</a:t>
            </a:r>
            <a:endParaRPr kumimoji="1" lang="en-US" altLang="ja-JP" sz="1400" b="1" i="1" u="sng" dirty="0">
              <a:latin typeface="HGS明朝E" panose="02020900000000000000" pitchFamily="18" charset="-128"/>
              <a:ea typeface="HGS明朝E" panose="02020900000000000000" pitchFamily="18" charset="-128"/>
            </a:endParaRPr>
          </a:p>
        </p:txBody>
      </p:sp>
      <p:pic>
        <p:nvPicPr>
          <p:cNvPr id="40" name="図 39">
            <a:extLst>
              <a:ext uri="{FF2B5EF4-FFF2-40B4-BE49-F238E27FC236}">
                <a16:creationId xmlns:a16="http://schemas.microsoft.com/office/drawing/2014/main" id="{BDCFEB80-AD60-48AF-9189-E58D0793143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2221" y="6535472"/>
            <a:ext cx="1798437" cy="1230723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50800" dir="5400000" algn="ctr" rotWithShape="0">
              <a:schemeClr val="tx1"/>
            </a:outerShdw>
          </a:effectLst>
        </p:spPr>
      </p:pic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91B5F5B1-FDB5-409D-9262-0283B2593E22}"/>
              </a:ext>
            </a:extLst>
          </p:cNvPr>
          <p:cNvSpPr txBox="1"/>
          <p:nvPr/>
        </p:nvSpPr>
        <p:spPr>
          <a:xfrm>
            <a:off x="5596562" y="6889223"/>
            <a:ext cx="20274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400" dirty="0">
                <a:latin typeface="HGS明朝E" panose="02020900000000000000" pitchFamily="18" charset="-128"/>
                <a:ea typeface="HGS明朝E" panose="02020900000000000000" pitchFamily="18" charset="-128"/>
              </a:rPr>
              <a:t>焼き肉のたれ</a:t>
            </a:r>
            <a:endParaRPr kumimoji="1" lang="en-US" altLang="ja-JP" sz="1400" dirty="0">
              <a:latin typeface="HGS明朝E" panose="02020900000000000000" pitchFamily="18" charset="-128"/>
              <a:ea typeface="HGS明朝E" panose="02020900000000000000" pitchFamily="18" charset="-128"/>
            </a:endParaRPr>
          </a:p>
          <a:p>
            <a:pPr algn="ctr"/>
            <a:r>
              <a:rPr kumimoji="1" lang="en-US" altLang="ja-JP" sz="1400" dirty="0">
                <a:latin typeface="HGS明朝E" panose="02020900000000000000" pitchFamily="18" charset="-128"/>
                <a:ea typeface="HGS明朝E" panose="02020900000000000000" pitchFamily="18" charset="-128"/>
              </a:rPr>
              <a:t>【1</a:t>
            </a:r>
            <a:r>
              <a:rPr kumimoji="1" lang="ja-JP" altLang="en-US" sz="1400" dirty="0">
                <a:latin typeface="HGS明朝E" panose="02020900000000000000" pitchFamily="18" charset="-128"/>
                <a:ea typeface="HGS明朝E" panose="02020900000000000000" pitchFamily="18" charset="-128"/>
              </a:rPr>
              <a:t>人前</a:t>
            </a:r>
            <a:r>
              <a:rPr kumimoji="1" lang="en-US" altLang="ja-JP" sz="1400" dirty="0">
                <a:latin typeface="HGS明朝E" panose="02020900000000000000" pitchFamily="18" charset="-128"/>
                <a:ea typeface="HGS明朝E" panose="02020900000000000000" pitchFamily="18" charset="-128"/>
              </a:rPr>
              <a:t>】</a:t>
            </a:r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463DF98C-8092-49F7-9EF5-B9F688F7B3AF}"/>
              </a:ext>
            </a:extLst>
          </p:cNvPr>
          <p:cNvSpPr txBox="1"/>
          <p:nvPr/>
        </p:nvSpPr>
        <p:spPr>
          <a:xfrm>
            <a:off x="6428816" y="7368476"/>
            <a:ext cx="9081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400" b="1" i="1" u="sng" dirty="0">
                <a:latin typeface="HGS明朝E" panose="02020900000000000000" pitchFamily="18" charset="-128"/>
                <a:ea typeface="HGS明朝E" panose="02020900000000000000" pitchFamily="18" charset="-128"/>
              </a:rPr>
              <a:t>150</a:t>
            </a:r>
            <a:r>
              <a:rPr kumimoji="1" lang="ja-JP" altLang="en-US" sz="1400" b="1" i="1" u="sng" dirty="0">
                <a:latin typeface="HGS明朝E" panose="02020900000000000000" pitchFamily="18" charset="-128"/>
                <a:ea typeface="HGS明朝E" panose="02020900000000000000" pitchFamily="18" charset="-128"/>
              </a:rPr>
              <a:t>円</a:t>
            </a:r>
            <a:endParaRPr kumimoji="1" lang="en-US" altLang="ja-JP" sz="1400" b="1" i="1" u="sng" dirty="0">
              <a:latin typeface="HGS明朝E" panose="02020900000000000000" pitchFamily="18" charset="-128"/>
              <a:ea typeface="HGS明朝E" panose="02020900000000000000" pitchFamily="18" charset="-128"/>
            </a:endParaRP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829DE0CD-8E97-4FA9-9CDA-7D06C8578728}"/>
              </a:ext>
            </a:extLst>
          </p:cNvPr>
          <p:cNvSpPr txBox="1"/>
          <p:nvPr/>
        </p:nvSpPr>
        <p:spPr>
          <a:xfrm>
            <a:off x="2359897" y="7801866"/>
            <a:ext cx="276232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050" b="1" dirty="0">
                <a:latin typeface="HGS明朝E" panose="02020900000000000000" pitchFamily="18" charset="-128"/>
                <a:ea typeface="HGS明朝E" panose="02020900000000000000" pitchFamily="18" charset="-128"/>
              </a:rPr>
              <a:t>※</a:t>
            </a:r>
            <a:r>
              <a:rPr kumimoji="1" lang="ja-JP" altLang="en-US" sz="1050" b="1" dirty="0">
                <a:latin typeface="HGS明朝E" panose="02020900000000000000" pitchFamily="18" charset="-128"/>
                <a:ea typeface="HGS明朝E" panose="02020900000000000000" pitchFamily="18" charset="-128"/>
              </a:rPr>
              <a:t>価格は全て税込で表記しております。</a:t>
            </a:r>
          </a:p>
        </p:txBody>
      </p:sp>
      <p:sp>
        <p:nvSpPr>
          <p:cNvPr id="35" name="テキスト ボックス 32">
            <a:extLst>
              <a:ext uri="{FF2B5EF4-FFF2-40B4-BE49-F238E27FC236}">
                <a16:creationId xmlns:a16="http://schemas.microsoft.com/office/drawing/2014/main" id="{A0F60961-9F85-436B-A5A9-1E824D509C81}"/>
              </a:ext>
            </a:extLst>
          </p:cNvPr>
          <p:cNvSpPr txBox="1"/>
          <p:nvPr/>
        </p:nvSpPr>
        <p:spPr>
          <a:xfrm>
            <a:off x="471150" y="2485084"/>
            <a:ext cx="271952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ja-JP" altLang="en-US" sz="1050" dirty="0">
                <a:latin typeface="HGS明朝E" panose="02020900000000000000" pitchFamily="18" charset="-128"/>
                <a:ea typeface="HGS明朝E" panose="02020900000000000000" pitchFamily="18" charset="-128"/>
              </a:rPr>
              <a:t>・きたかみ牛サーロイン</a:t>
            </a:r>
            <a:endParaRPr kumimoji="1" lang="en-US" altLang="ja-JP" sz="1050" dirty="0">
              <a:latin typeface="HGS明朝E" panose="02020900000000000000" pitchFamily="18" charset="-128"/>
              <a:ea typeface="HGS明朝E" panose="02020900000000000000" pitchFamily="18" charset="-128"/>
            </a:endParaRPr>
          </a:p>
          <a:p>
            <a:r>
              <a:rPr kumimoji="1" lang="ja-JP" altLang="en-US" sz="1050" dirty="0">
                <a:latin typeface="HGS明朝E" panose="02020900000000000000" pitchFamily="18" charset="-128"/>
                <a:ea typeface="HGS明朝E" panose="02020900000000000000" pitchFamily="18" charset="-128"/>
              </a:rPr>
              <a:t>・きたかみ牛厚切り</a:t>
            </a:r>
            <a:endParaRPr kumimoji="1" lang="en-US" altLang="ja-JP" sz="1050" dirty="0">
              <a:latin typeface="HGS明朝E" panose="02020900000000000000" pitchFamily="18" charset="-128"/>
              <a:ea typeface="HGS明朝E" panose="02020900000000000000" pitchFamily="18" charset="-128"/>
            </a:endParaRPr>
          </a:p>
          <a:p>
            <a:r>
              <a:rPr kumimoji="1" lang="ja-JP" altLang="en-US" sz="1050" dirty="0">
                <a:latin typeface="HGS明朝E" panose="02020900000000000000" pitchFamily="18" charset="-128"/>
                <a:ea typeface="HGS明朝E" panose="02020900000000000000" pitchFamily="18" charset="-128"/>
              </a:rPr>
              <a:t>　　リブロース</a:t>
            </a:r>
            <a:endParaRPr kumimoji="1" lang="en-US" altLang="ja-JP" sz="1050" dirty="0">
              <a:latin typeface="HGS明朝E" panose="02020900000000000000" pitchFamily="18" charset="-128"/>
              <a:ea typeface="HGS明朝E" panose="02020900000000000000" pitchFamily="18" charset="-128"/>
            </a:endParaRPr>
          </a:p>
          <a:p>
            <a:r>
              <a:rPr kumimoji="1" lang="ja-JP" altLang="en-US" sz="1050" dirty="0">
                <a:latin typeface="HGS明朝E" panose="02020900000000000000" pitchFamily="18" charset="-128"/>
                <a:ea typeface="HGS明朝E" panose="02020900000000000000" pitchFamily="18" charset="-128"/>
              </a:rPr>
              <a:t>・きたかみ牛カルビ</a:t>
            </a:r>
            <a:endParaRPr kumimoji="1" lang="en-US" altLang="ja-JP" sz="1050" dirty="0">
              <a:latin typeface="HGS明朝E" panose="02020900000000000000" pitchFamily="18" charset="-128"/>
              <a:ea typeface="HGS明朝E" panose="02020900000000000000" pitchFamily="18" charset="-128"/>
            </a:endParaRPr>
          </a:p>
          <a:p>
            <a:r>
              <a:rPr kumimoji="1" lang="ja-JP" altLang="en-US" sz="1050" dirty="0">
                <a:latin typeface="HGS明朝E" panose="02020900000000000000" pitchFamily="18" charset="-128"/>
                <a:ea typeface="HGS明朝E" panose="02020900000000000000" pitchFamily="18" charset="-128"/>
              </a:rPr>
              <a:t>・きたかみ牛モモ</a:t>
            </a:r>
            <a:endParaRPr kumimoji="1" lang="en-US" altLang="ja-JP" sz="1050" dirty="0">
              <a:latin typeface="HGS明朝E" panose="02020900000000000000" pitchFamily="18" charset="-128"/>
              <a:ea typeface="HGS明朝E" panose="02020900000000000000" pitchFamily="18" charset="-128"/>
            </a:endParaRPr>
          </a:p>
          <a:p>
            <a:r>
              <a:rPr kumimoji="1" lang="ja-JP" altLang="en-US" sz="1050" dirty="0">
                <a:latin typeface="HGS明朝E" panose="02020900000000000000" pitchFamily="18" charset="-128"/>
                <a:ea typeface="HGS明朝E" panose="02020900000000000000" pitchFamily="18" charset="-128"/>
              </a:rPr>
              <a:t>・県産牛白ホルモン（みそ味）</a:t>
            </a:r>
            <a:endParaRPr kumimoji="1" lang="en-US" altLang="ja-JP" sz="1050" dirty="0">
              <a:latin typeface="HGS明朝E" panose="02020900000000000000" pitchFamily="18" charset="-128"/>
              <a:ea typeface="HGS明朝E" panose="02020900000000000000" pitchFamily="18" charset="-128"/>
            </a:endParaRPr>
          </a:p>
          <a:p>
            <a:r>
              <a:rPr kumimoji="1" lang="ja-JP" altLang="en-US" sz="1050" dirty="0">
                <a:latin typeface="HGS明朝E" panose="02020900000000000000" pitchFamily="18" charset="-128"/>
                <a:ea typeface="HGS明朝E" panose="02020900000000000000" pitchFamily="18" charset="-128"/>
              </a:rPr>
              <a:t>・野菜</a:t>
            </a:r>
            <a:endParaRPr kumimoji="1" lang="en-US" altLang="ja-JP" sz="1050" dirty="0">
              <a:latin typeface="HGS明朝E" panose="02020900000000000000" pitchFamily="18" charset="-128"/>
              <a:ea typeface="HGS明朝E" panose="02020900000000000000" pitchFamily="18" charset="-128"/>
            </a:endParaRPr>
          </a:p>
          <a:p>
            <a:r>
              <a:rPr kumimoji="1" lang="ja-JP" altLang="en-US" sz="1050" dirty="0">
                <a:latin typeface="HGS明朝E" panose="02020900000000000000" pitchFamily="18" charset="-128"/>
                <a:ea typeface="HGS明朝E" panose="02020900000000000000" pitchFamily="18" charset="-128"/>
              </a:rPr>
              <a:t>・焼肉のたれ</a:t>
            </a:r>
            <a:endParaRPr kumimoji="1" lang="en-US" altLang="ja-JP" sz="1050" dirty="0">
              <a:latin typeface="HGS明朝E" panose="02020900000000000000" pitchFamily="18" charset="-128"/>
              <a:ea typeface="HGS明朝E" panose="02020900000000000000" pitchFamily="18" charset="-128"/>
            </a:endParaRPr>
          </a:p>
        </p:txBody>
      </p:sp>
      <p:sp>
        <p:nvSpPr>
          <p:cNvPr id="36" name="テキスト ボックス 30">
            <a:extLst>
              <a:ext uri="{FF2B5EF4-FFF2-40B4-BE49-F238E27FC236}">
                <a16:creationId xmlns:a16="http://schemas.microsoft.com/office/drawing/2014/main" id="{DDC09C70-243F-41DA-BEB9-BB6BA657E558}"/>
              </a:ext>
            </a:extLst>
          </p:cNvPr>
          <p:cNvSpPr txBox="1"/>
          <p:nvPr/>
        </p:nvSpPr>
        <p:spPr>
          <a:xfrm>
            <a:off x="4150085" y="2507195"/>
            <a:ext cx="2345168" cy="12234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ja-JP" altLang="en-US" sz="1050" dirty="0">
                <a:latin typeface="HGS明朝E" panose="02020900000000000000" pitchFamily="18" charset="-128"/>
                <a:ea typeface="HGS明朝E" panose="02020900000000000000" pitchFamily="18" charset="-128"/>
              </a:rPr>
              <a:t>・きたかみ牛カルビ</a:t>
            </a:r>
            <a:endParaRPr kumimoji="1" lang="en-US" altLang="ja-JP" sz="1050" dirty="0">
              <a:latin typeface="HGS明朝E" panose="02020900000000000000" pitchFamily="18" charset="-128"/>
              <a:ea typeface="HGS明朝E" panose="02020900000000000000" pitchFamily="18" charset="-128"/>
            </a:endParaRPr>
          </a:p>
          <a:p>
            <a:r>
              <a:rPr kumimoji="1" lang="ja-JP" altLang="en-US" sz="1050" dirty="0">
                <a:latin typeface="HGS明朝E" panose="02020900000000000000" pitchFamily="18" charset="-128"/>
                <a:ea typeface="HGS明朝E" panose="02020900000000000000" pitchFamily="18" charset="-128"/>
              </a:rPr>
              <a:t>・きたかみ牛モモ</a:t>
            </a:r>
            <a:endParaRPr kumimoji="1" lang="en-US" altLang="ja-JP" sz="1050" dirty="0">
              <a:latin typeface="HGS明朝E" panose="02020900000000000000" pitchFamily="18" charset="-128"/>
              <a:ea typeface="HGS明朝E" panose="02020900000000000000" pitchFamily="18" charset="-128"/>
            </a:endParaRPr>
          </a:p>
          <a:p>
            <a:r>
              <a:rPr kumimoji="1" lang="ja-JP" altLang="en-US" sz="1050" dirty="0">
                <a:latin typeface="HGS明朝E" panose="02020900000000000000" pitchFamily="18" charset="-128"/>
                <a:ea typeface="HGS明朝E" panose="02020900000000000000" pitchFamily="18" charset="-128"/>
              </a:rPr>
              <a:t>・白金豚カルビ</a:t>
            </a:r>
            <a:endParaRPr kumimoji="1" lang="en-US" altLang="ja-JP" sz="1050" dirty="0">
              <a:latin typeface="HGS明朝E" panose="02020900000000000000" pitchFamily="18" charset="-128"/>
              <a:ea typeface="HGS明朝E" panose="02020900000000000000" pitchFamily="18" charset="-128"/>
            </a:endParaRPr>
          </a:p>
          <a:p>
            <a:r>
              <a:rPr kumimoji="1" lang="ja-JP" altLang="en-US" sz="1050" dirty="0">
                <a:latin typeface="HGS明朝E" panose="02020900000000000000" pitchFamily="18" charset="-128"/>
                <a:ea typeface="HGS明朝E" panose="02020900000000000000" pitchFamily="18" charset="-128"/>
              </a:rPr>
              <a:t>・いわい鶏カルビ</a:t>
            </a:r>
            <a:endParaRPr kumimoji="1" lang="en-US" altLang="ja-JP" sz="1050" dirty="0">
              <a:latin typeface="HGS明朝E" panose="02020900000000000000" pitchFamily="18" charset="-128"/>
              <a:ea typeface="HGS明朝E" panose="02020900000000000000" pitchFamily="18" charset="-128"/>
            </a:endParaRPr>
          </a:p>
          <a:p>
            <a:r>
              <a:rPr kumimoji="1" lang="ja-JP" altLang="en-US" sz="1050" dirty="0">
                <a:latin typeface="HGS明朝E" panose="02020900000000000000" pitchFamily="18" charset="-128"/>
                <a:ea typeface="HGS明朝E" panose="02020900000000000000" pitchFamily="18" charset="-128"/>
              </a:rPr>
              <a:t>・県産ホルモン（みそ味）</a:t>
            </a:r>
            <a:endParaRPr kumimoji="1" lang="en-US" altLang="ja-JP" sz="1050" dirty="0">
              <a:latin typeface="HGS明朝E" panose="02020900000000000000" pitchFamily="18" charset="-128"/>
              <a:ea typeface="HGS明朝E" panose="02020900000000000000" pitchFamily="18" charset="-128"/>
            </a:endParaRPr>
          </a:p>
          <a:p>
            <a:r>
              <a:rPr kumimoji="1" lang="ja-JP" altLang="en-US" sz="1050" dirty="0">
                <a:latin typeface="HGS明朝E" panose="02020900000000000000" pitchFamily="18" charset="-128"/>
                <a:ea typeface="HGS明朝E" panose="02020900000000000000" pitchFamily="18" charset="-128"/>
              </a:rPr>
              <a:t>・野菜</a:t>
            </a:r>
            <a:endParaRPr kumimoji="1" lang="en-US" altLang="ja-JP" sz="1050" dirty="0">
              <a:latin typeface="HGS明朝E" panose="02020900000000000000" pitchFamily="18" charset="-128"/>
              <a:ea typeface="HGS明朝E" panose="02020900000000000000" pitchFamily="18" charset="-128"/>
            </a:endParaRPr>
          </a:p>
          <a:p>
            <a:r>
              <a:rPr kumimoji="1" lang="ja-JP" altLang="en-US" sz="1050" dirty="0">
                <a:latin typeface="HGS明朝E" panose="02020900000000000000" pitchFamily="18" charset="-128"/>
                <a:ea typeface="HGS明朝E" panose="02020900000000000000" pitchFamily="18" charset="-128"/>
              </a:rPr>
              <a:t>・焼肉のたれ</a:t>
            </a:r>
            <a:endParaRPr kumimoji="1" lang="en-US" altLang="ja-JP" sz="1050" dirty="0">
              <a:latin typeface="HGS明朝E" panose="02020900000000000000" pitchFamily="18" charset="-128"/>
              <a:ea typeface="HGS明朝E" panose="02020900000000000000" pitchFamily="18" charset="-128"/>
            </a:endParaRPr>
          </a:p>
        </p:txBody>
      </p:sp>
      <p:sp>
        <p:nvSpPr>
          <p:cNvPr id="43" name="テキスト ボックス 28">
            <a:extLst>
              <a:ext uri="{FF2B5EF4-FFF2-40B4-BE49-F238E27FC236}">
                <a16:creationId xmlns:a16="http://schemas.microsoft.com/office/drawing/2014/main" id="{CFAF526B-7773-4EBE-8EC6-1A9CFE021161}"/>
              </a:ext>
            </a:extLst>
          </p:cNvPr>
          <p:cNvSpPr txBox="1"/>
          <p:nvPr/>
        </p:nvSpPr>
        <p:spPr>
          <a:xfrm>
            <a:off x="2350536" y="4740628"/>
            <a:ext cx="145965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ja-JP" altLang="en-US" sz="1100" dirty="0">
                <a:latin typeface="HGS明朝E" panose="02020900000000000000" pitchFamily="18" charset="-128"/>
                <a:ea typeface="HGS明朝E" panose="02020900000000000000" pitchFamily="18" charset="-128"/>
              </a:rPr>
              <a:t>・きたかみ牛カルビ</a:t>
            </a:r>
            <a:endParaRPr kumimoji="1" lang="en-US" altLang="ja-JP" sz="1100" dirty="0">
              <a:latin typeface="HGS明朝E" panose="02020900000000000000" pitchFamily="18" charset="-128"/>
              <a:ea typeface="HGS明朝E" panose="02020900000000000000" pitchFamily="18" charset="-128"/>
            </a:endParaRPr>
          </a:p>
          <a:p>
            <a:r>
              <a:rPr kumimoji="1" lang="ja-JP" altLang="en-US" sz="1100" dirty="0">
                <a:latin typeface="HGS明朝E" panose="02020900000000000000" pitchFamily="18" charset="-128"/>
                <a:ea typeface="HGS明朝E" panose="02020900000000000000" pitchFamily="18" charset="-128"/>
              </a:rPr>
              <a:t>・きたかみ牛モモ</a:t>
            </a:r>
            <a:endParaRPr kumimoji="1" lang="en-US" altLang="ja-JP" sz="1100" dirty="0">
              <a:latin typeface="HGS明朝E" panose="02020900000000000000" pitchFamily="18" charset="-128"/>
              <a:ea typeface="HGS明朝E" panose="02020900000000000000" pitchFamily="18" charset="-128"/>
            </a:endParaRPr>
          </a:p>
          <a:p>
            <a:r>
              <a:rPr kumimoji="1" lang="ja-JP" altLang="en-US" sz="1100" dirty="0">
                <a:latin typeface="HGS明朝E" panose="02020900000000000000" pitchFamily="18" charset="-128"/>
                <a:ea typeface="HGS明朝E" panose="02020900000000000000" pitchFamily="18" charset="-128"/>
              </a:rPr>
              <a:t>・野菜</a:t>
            </a:r>
            <a:endParaRPr kumimoji="1" lang="en-US" altLang="ja-JP" sz="1100" dirty="0">
              <a:latin typeface="HGS明朝E" panose="02020900000000000000" pitchFamily="18" charset="-128"/>
              <a:ea typeface="HGS明朝E" panose="02020900000000000000" pitchFamily="18" charset="-128"/>
            </a:endParaRPr>
          </a:p>
        </p:txBody>
      </p:sp>
      <p:sp>
        <p:nvSpPr>
          <p:cNvPr id="44" name="テキスト ボックス 25">
            <a:extLst>
              <a:ext uri="{FF2B5EF4-FFF2-40B4-BE49-F238E27FC236}">
                <a16:creationId xmlns:a16="http://schemas.microsoft.com/office/drawing/2014/main" id="{E978C608-20B5-4501-A670-02892EDBE39F}"/>
              </a:ext>
            </a:extLst>
          </p:cNvPr>
          <p:cNvSpPr txBox="1"/>
          <p:nvPr/>
        </p:nvSpPr>
        <p:spPr>
          <a:xfrm>
            <a:off x="6016145" y="4625264"/>
            <a:ext cx="1527630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ja-JP" altLang="en-US" sz="1050" dirty="0">
                <a:latin typeface="HGS明朝E" panose="02020900000000000000" pitchFamily="18" charset="-128"/>
                <a:ea typeface="HGS明朝E" panose="02020900000000000000" pitchFamily="18" charset="-128"/>
              </a:rPr>
              <a:t>・</a:t>
            </a:r>
            <a:r>
              <a:rPr kumimoji="1" lang="ja-JP" altLang="en-US" sz="1100" dirty="0">
                <a:latin typeface="HGS明朝E" panose="02020900000000000000" pitchFamily="18" charset="-128"/>
                <a:ea typeface="HGS明朝E" panose="02020900000000000000" pitchFamily="18" charset="-128"/>
              </a:rPr>
              <a:t>きたかみ</a:t>
            </a:r>
            <a:r>
              <a:rPr kumimoji="1" lang="ja-JP" altLang="en-US" sz="1050" dirty="0">
                <a:latin typeface="HGS明朝E" panose="02020900000000000000" pitchFamily="18" charset="-128"/>
                <a:ea typeface="HGS明朝E" panose="02020900000000000000" pitchFamily="18" charset="-128"/>
              </a:rPr>
              <a:t>牛カルビ</a:t>
            </a:r>
            <a:endParaRPr kumimoji="1" lang="en-US" altLang="ja-JP" sz="1050" dirty="0">
              <a:latin typeface="HGS明朝E" panose="02020900000000000000" pitchFamily="18" charset="-128"/>
              <a:ea typeface="HGS明朝E" panose="02020900000000000000" pitchFamily="18" charset="-128"/>
            </a:endParaRPr>
          </a:p>
          <a:p>
            <a:r>
              <a:rPr kumimoji="1" lang="ja-JP" altLang="en-US" sz="1050" dirty="0">
                <a:latin typeface="HGS明朝E" panose="02020900000000000000" pitchFamily="18" charset="-128"/>
                <a:ea typeface="HGS明朝E" panose="02020900000000000000" pitchFamily="18" charset="-128"/>
              </a:rPr>
              <a:t>・きたかみ牛モモ</a:t>
            </a:r>
            <a:endParaRPr kumimoji="1" lang="en-US" altLang="ja-JP" sz="1050" dirty="0">
              <a:latin typeface="HGS明朝E" panose="02020900000000000000" pitchFamily="18" charset="-128"/>
              <a:ea typeface="HGS明朝E" panose="02020900000000000000" pitchFamily="18" charset="-128"/>
            </a:endParaRPr>
          </a:p>
          <a:p>
            <a:r>
              <a:rPr kumimoji="1" lang="ja-JP" altLang="en-US" sz="1050" dirty="0">
                <a:latin typeface="HGS明朝E" panose="02020900000000000000" pitchFamily="18" charset="-128"/>
                <a:ea typeface="HGS明朝E" panose="02020900000000000000" pitchFamily="18" charset="-128"/>
              </a:rPr>
              <a:t>・白金豚カルビ</a:t>
            </a:r>
            <a:endParaRPr kumimoji="1" lang="en-US" altLang="ja-JP" sz="1050" dirty="0">
              <a:latin typeface="HGS明朝E" panose="02020900000000000000" pitchFamily="18" charset="-128"/>
              <a:ea typeface="HGS明朝E" panose="02020900000000000000" pitchFamily="18" charset="-128"/>
            </a:endParaRPr>
          </a:p>
          <a:p>
            <a:r>
              <a:rPr kumimoji="1" lang="ja-JP" altLang="en-US" sz="1050" dirty="0">
                <a:latin typeface="HGS明朝E" panose="02020900000000000000" pitchFamily="18" charset="-128"/>
                <a:ea typeface="HGS明朝E" panose="02020900000000000000" pitchFamily="18" charset="-128"/>
              </a:rPr>
              <a:t>・いわい鶏カルビ</a:t>
            </a:r>
            <a:endParaRPr kumimoji="1" lang="en-US" altLang="ja-JP" sz="1050" dirty="0">
              <a:latin typeface="HGS明朝E" panose="02020900000000000000" pitchFamily="18" charset="-128"/>
              <a:ea typeface="HGS明朝E" panose="02020900000000000000" pitchFamily="18" charset="-128"/>
            </a:endParaRPr>
          </a:p>
          <a:p>
            <a:r>
              <a:rPr kumimoji="1" lang="ja-JP" altLang="en-US" sz="1050" dirty="0">
                <a:latin typeface="HGS明朝E" panose="02020900000000000000" pitchFamily="18" charset="-128"/>
                <a:ea typeface="HGS明朝E" panose="02020900000000000000" pitchFamily="18" charset="-128"/>
              </a:rPr>
              <a:t>・野菜</a:t>
            </a:r>
            <a:endParaRPr kumimoji="1" lang="en-US" altLang="ja-JP" sz="1050" dirty="0">
              <a:latin typeface="HGS明朝E" panose="02020900000000000000" pitchFamily="18" charset="-128"/>
              <a:ea typeface="HGS明朝E" panose="020209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372433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901</TotalTime>
  <Words>513</Words>
  <Application>Microsoft Office PowerPoint</Application>
  <PresentationFormat>ユーザー設定</PresentationFormat>
  <Paragraphs>88</Paragraphs>
  <Slides>2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</vt:i4>
      </vt:variant>
    </vt:vector>
  </HeadingPairs>
  <TitlesOfParts>
    <vt:vector size="9" baseType="lpstr">
      <vt:lpstr>HGS明朝E</vt:lpstr>
      <vt:lpstr>HG明朝E</vt:lpstr>
      <vt:lpstr>游ゴシック</vt:lpstr>
      <vt:lpstr>Arial</vt:lpstr>
      <vt:lpstr>Calibri</vt:lpstr>
      <vt:lpstr>Calibri Light</vt:lpstr>
      <vt:lpstr>Office テーマ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seibu-ooishi</dc:creator>
  <cp:lastModifiedBy>seibu-ooishi</cp:lastModifiedBy>
  <cp:revision>92</cp:revision>
  <cp:lastPrinted>2023-07-12T05:19:31Z</cp:lastPrinted>
  <dcterms:created xsi:type="dcterms:W3CDTF">2018-04-18T06:46:33Z</dcterms:created>
  <dcterms:modified xsi:type="dcterms:W3CDTF">2023-08-31T08:48:57Z</dcterms:modified>
</cp:coreProperties>
</file>